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69" r:id="rId2"/>
    <p:sldId id="321" r:id="rId3"/>
    <p:sldId id="319" r:id="rId4"/>
    <p:sldId id="304" r:id="rId5"/>
    <p:sldId id="306" r:id="rId6"/>
    <p:sldId id="325" r:id="rId7"/>
    <p:sldId id="322" r:id="rId8"/>
    <p:sldId id="324" r:id="rId9"/>
    <p:sldId id="317" r:id="rId10"/>
    <p:sldId id="318" r:id="rId11"/>
    <p:sldId id="309" r:id="rId12"/>
    <p:sldId id="308" r:id="rId13"/>
    <p:sldId id="327" r:id="rId14"/>
    <p:sldId id="310" r:id="rId15"/>
    <p:sldId id="311" r:id="rId16"/>
    <p:sldId id="314" r:id="rId17"/>
    <p:sldId id="315" r:id="rId18"/>
    <p:sldId id="316" r:id="rId19"/>
    <p:sldId id="320" r:id="rId20"/>
    <p:sldId id="329" r:id="rId21"/>
    <p:sldId id="330" r:id="rId22"/>
    <p:sldId id="331" r:id="rId23"/>
    <p:sldId id="332" r:id="rId24"/>
  </p:sldIdLst>
  <p:sldSz cx="12938125" cy="7315200"/>
  <p:notesSz cx="6858000" cy="9144000"/>
  <p:defaultTextStyle>
    <a:defPPr>
      <a:defRPr lang="de-DE"/>
    </a:defPPr>
    <a:lvl1pPr marL="0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48081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296162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44243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592324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40405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888486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36567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184648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304">
          <p15:clr>
            <a:srgbClr val="A4A3A4"/>
          </p15:clr>
        </p15:guide>
        <p15:guide id="4" pos="40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01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7" autoAdjust="0"/>
    <p:restoredTop sz="82663" autoAdjust="0"/>
  </p:normalViewPr>
  <p:slideViewPr>
    <p:cSldViewPr snapToGrid="0" snapToObjects="1">
      <p:cViewPr varScale="1">
        <p:scale>
          <a:sx n="63" d="100"/>
          <a:sy n="63" d="100"/>
        </p:scale>
        <p:origin x="1488" y="67"/>
      </p:cViewPr>
      <p:guideLst>
        <p:guide orient="horz" pos="1620"/>
        <p:guide pos="2880"/>
        <p:guide orient="horz" pos="2304"/>
        <p:guide pos="407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DD7C8-0372-D144-BA93-141549E19476}" type="datetimeFigureOut">
              <a:rPr lang="de-DE" smtClean="0"/>
              <a:t>04.03.2024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Michael Tiefnig                                Utility-based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C9E9C-1806-3D45-8625-F0002340C4C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072600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88FD1B-4624-A54C-89F3-AAE25A789C02}" type="datetimeFigureOut">
              <a:rPr lang="de-DE" smtClean="0"/>
              <a:t>04.03.2024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96875" y="685800"/>
            <a:ext cx="60642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Michael Tiefnig                                Utility-based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ACABA8-235B-9747-A3D2-12573A6AFA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068465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48081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296162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44243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592324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40405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888486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36567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184648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19304900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905311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699432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Only one </a:t>
            </a:r>
            <a:r>
              <a:rPr lang="en-GB" dirty="0" err="1"/>
              <a:t>npc</a:t>
            </a:r>
            <a:r>
              <a:rPr lang="en-GB" dirty="0"/>
              <a:t>. </a:t>
            </a:r>
          </a:p>
          <a:p>
            <a:r>
              <a:rPr lang="en-GB" dirty="0"/>
              <a:t>One gene represent one action.</a:t>
            </a:r>
          </a:p>
          <a:p>
            <a:r>
              <a:rPr lang="en-GB" dirty="0"/>
              <a:t>The gene order corresponds the time steps of when the action is set.</a:t>
            </a:r>
          </a:p>
          <a:p>
            <a:endParaRPr lang="en-GB" dirty="0"/>
          </a:p>
          <a:p>
            <a:r>
              <a:rPr lang="en-GB" dirty="0"/>
              <a:t>No action is taken, so </a:t>
            </a:r>
            <a:r>
              <a:rPr lang="en-GB" dirty="0" err="1"/>
              <a:t>npc</a:t>
            </a:r>
            <a:r>
              <a:rPr lang="en-GB" dirty="0"/>
              <a:t> should continue on current trajectory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708892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fitness function will select 2 good performing individuals to reproduce using a crossover operation.</a:t>
            </a:r>
          </a:p>
          <a:p>
            <a:r>
              <a:rPr lang="en-GB" dirty="0"/>
              <a:t>The resulting offspring will the move on into the next generation</a:t>
            </a:r>
          </a:p>
          <a:p>
            <a:endParaRPr lang="en-GB" dirty="0"/>
          </a:p>
          <a:p>
            <a:r>
              <a:rPr lang="en-GB" dirty="0"/>
              <a:t>Often not enough change introduced….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1167510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884872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Three hyperparameters, each having 4 possible settings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1193560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High disruptiveness in all hyperparameter combinations, but especially in the combination recommended </a:t>
            </a:r>
            <a:r>
              <a:rPr lang="en-GB"/>
              <a:t>by the </a:t>
            </a:r>
            <a:r>
              <a:rPr lang="en-GB" dirty="0"/>
              <a:t>Taguchi method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3411667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3754574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Better text, better graphs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2576486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Stops being able to increase his fitness value</a:t>
            </a:r>
          </a:p>
          <a:p>
            <a:r>
              <a:rPr lang="en-GB" dirty="0"/>
              <a:t>Converges</a:t>
            </a:r>
          </a:p>
          <a:p>
            <a:r>
              <a:rPr lang="en-GB" dirty="0"/>
              <a:t>Continue increasing its performance</a:t>
            </a:r>
          </a:p>
          <a:p>
            <a:endParaRPr lang="en-GB" dirty="0"/>
          </a:p>
          <a:p>
            <a:r>
              <a:rPr lang="en-GB" dirty="0"/>
              <a:t>Diversity quickly drops for default </a:t>
            </a:r>
            <a:r>
              <a:rPr lang="en-GB" dirty="0" err="1"/>
              <a:t>alg</a:t>
            </a:r>
            <a:r>
              <a:rPr lang="en-GB" dirty="0"/>
              <a:t>, which means that default is not able to have enough information in the population to continue </a:t>
            </a:r>
            <a:r>
              <a:rPr lang="en-GB" dirty="0" err="1"/>
              <a:t>expoliriing</a:t>
            </a:r>
            <a:r>
              <a:rPr lang="en-GB" dirty="0"/>
              <a:t> the search space</a:t>
            </a:r>
          </a:p>
          <a:p>
            <a:endParaRPr lang="en-GB" dirty="0"/>
          </a:p>
          <a:p>
            <a:r>
              <a:rPr lang="en-GB" dirty="0"/>
              <a:t>Can be contributed to the high disruptiveness of the optimized settings, which, meant that it is much more robust at avoiding local </a:t>
            </a:r>
            <a:r>
              <a:rPr lang="en-GB" dirty="0" err="1"/>
              <a:t>minimas</a:t>
            </a:r>
            <a:r>
              <a:rPr lang="en-GB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2034922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938125" cy="6706139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880589" y="1392640"/>
            <a:ext cx="8659375" cy="2426880"/>
          </a:xfrm>
        </p:spPr>
        <p:txBody>
          <a:bodyPr anchor="b">
            <a:normAutofit/>
          </a:bodyPr>
          <a:lstStyle>
            <a:lvl1pPr>
              <a:defRPr sz="5100">
                <a:solidFill>
                  <a:srgbClr val="F70146"/>
                </a:solidFill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15" name="Fußzeilenplatzhalter 17"/>
          <p:cNvSpPr>
            <a:spLocks noGrp="1"/>
          </p:cNvSpPr>
          <p:nvPr>
            <p:ph type="ftr" sz="quarter" idx="11"/>
          </p:nvPr>
        </p:nvSpPr>
        <p:spPr>
          <a:xfrm>
            <a:off x="880589" y="3865600"/>
            <a:ext cx="8659375" cy="803840"/>
          </a:xfrm>
        </p:spPr>
        <p:txBody>
          <a:bodyPr anchor="b" anchorCtr="0"/>
          <a:lstStyle>
            <a:lvl1pPr>
              <a:defRPr sz="2300" b="0"/>
            </a:lvl1pPr>
          </a:lstStyle>
          <a:p>
            <a:r>
              <a:rPr lang="en-US"/>
              <a:t>Michael Tiefnig  Utility-based Strengths and Weaknesses Analysis</a:t>
            </a:r>
            <a:endParaRPr lang="de-AT" sz="1600" dirty="0"/>
          </a:p>
        </p:txBody>
      </p:sp>
      <p:sp>
        <p:nvSpPr>
          <p:cNvPr id="22" name="Textfeld 271"/>
          <p:cNvSpPr txBox="1">
            <a:spLocks noChangeArrowheads="1"/>
          </p:cNvSpPr>
          <p:nvPr userDrawn="1"/>
        </p:nvSpPr>
        <p:spPr bwMode="auto">
          <a:xfrm>
            <a:off x="10569532" y="1218837"/>
            <a:ext cx="2037691" cy="787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700" spc="128" baseline="0" dirty="0">
                <a:cs typeface="Arial" charset="0"/>
              </a:rPr>
              <a:t>SCIENCE</a:t>
            </a:r>
          </a:p>
          <a:p>
            <a:pPr algn="r" eaLnBrk="1" hangingPunct="1"/>
            <a:r>
              <a:rPr lang="de-DE" sz="1700" spc="128" baseline="0" dirty="0">
                <a:cs typeface="Arial" charset="0"/>
              </a:rPr>
              <a:t>PASSION</a:t>
            </a:r>
            <a:br>
              <a:rPr lang="de-DE" sz="1700" spc="128" baseline="0" dirty="0">
                <a:cs typeface="Arial" charset="0"/>
              </a:rPr>
            </a:br>
            <a:r>
              <a:rPr lang="de-DE" sz="1700" spc="128" baseline="0" dirty="0">
                <a:cs typeface="Arial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228610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80588" y="900194"/>
            <a:ext cx="11877840" cy="614116"/>
          </a:xfrm>
        </p:spPr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3886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2400"/>
            </a:lvl5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sz="1400" b="1"/>
            </a:lvl1pPr>
          </a:lstStyle>
          <a:p>
            <a:pPr lvl="0"/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3594489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22023" y="2080860"/>
            <a:ext cx="10997406" cy="1452880"/>
          </a:xfrm>
        </p:spPr>
        <p:txBody>
          <a:bodyPr anchor="b"/>
          <a:lstStyle>
            <a:lvl1pPr algn="ctr">
              <a:defRPr sz="5700" b="0" cap="none"/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2023" y="3842183"/>
            <a:ext cx="10997406" cy="1600199"/>
          </a:xfrm>
        </p:spPr>
        <p:txBody>
          <a:bodyPr anchor="t"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648081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296162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4424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59232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4040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88848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3656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18464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dirty="0"/>
              <a:t>Mastertextformat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648081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34185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80586" y="2252801"/>
            <a:ext cx="5755935" cy="443991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7002493" y="2252801"/>
            <a:ext cx="5755935" cy="443991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140462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6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97943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sz="1400" b="1"/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731859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>
            <a:extLst>
              <a:ext uri="{FF2B5EF4-FFF2-40B4-BE49-F238E27FC236}">
                <a16:creationId xmlns:a16="http://schemas.microsoft.com/office/drawing/2014/main" id="{A056D619-FB13-40A1-83C8-228C3242571A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574" y="1238135"/>
            <a:ext cx="1528125" cy="384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6A5E1CF-5F42-48E3-811E-72A0F44861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27" y="195840"/>
            <a:ext cx="11770383" cy="940800"/>
          </a:xfrm>
        </p:spPr>
        <p:txBody>
          <a:bodyPr lIns="0" rIns="0"/>
          <a:lstStyle>
            <a:lvl1pPr>
              <a:defRPr/>
            </a:lvl1pPr>
          </a:lstStyle>
          <a:p>
            <a:r>
              <a:rPr lang="en-US" noProof="0" dirty="0"/>
              <a:t>Edit master title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466D5374-3998-421C-8D57-CB4A8BCBBCF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37054" y="2492160"/>
            <a:ext cx="3617836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44790D49-4493-4E84-8A22-055866DB90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60781" y="2492160"/>
            <a:ext cx="3616563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131C1DC4-B994-4244-872F-50BEC69FAD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4508" y="2492160"/>
            <a:ext cx="3616120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21" name="Textplatzhalter 4">
            <a:extLst>
              <a:ext uri="{FF2B5EF4-FFF2-40B4-BE49-F238E27FC236}">
                <a16:creationId xmlns:a16="http://schemas.microsoft.com/office/drawing/2014/main" id="{3A011296-E292-479F-8F4D-AD9FA4310E7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508" y="1509120"/>
            <a:ext cx="3617836" cy="986880"/>
          </a:xfrm>
          <a:solidFill>
            <a:schemeClr val="accent1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  <p:sp>
        <p:nvSpPr>
          <p:cNvPr id="22" name="Textplatzhalter 4">
            <a:extLst>
              <a:ext uri="{FF2B5EF4-FFF2-40B4-BE49-F238E27FC236}">
                <a16:creationId xmlns:a16="http://schemas.microsoft.com/office/drawing/2014/main" id="{23657D6C-AAD9-4A94-9FC3-B4976795CF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60781" y="1509120"/>
            <a:ext cx="3617836" cy="986880"/>
          </a:xfrm>
          <a:solidFill>
            <a:schemeClr val="accent2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47148AD1-52C6-473E-915A-41326EAAC8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37054" y="1509120"/>
            <a:ext cx="3617836" cy="986880"/>
          </a:xfrm>
          <a:solidFill>
            <a:schemeClr val="accent3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</p:spTree>
    <p:extLst>
      <p:ext uri="{BB962C8B-B14F-4D97-AF65-F5344CB8AC3E}">
        <p14:creationId xmlns:p14="http://schemas.microsoft.com/office/powerpoint/2010/main" val="3935030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 userDrawn="1"/>
        </p:nvSpPr>
        <p:spPr>
          <a:xfrm>
            <a:off x="1" y="715716"/>
            <a:ext cx="610968" cy="614116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9616" tIns="64808" rIns="129616" bIns="6480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7" name="Rechteck 6"/>
          <p:cNvSpPr/>
          <p:nvPr userDrawn="1"/>
        </p:nvSpPr>
        <p:spPr>
          <a:xfrm>
            <a:off x="0" y="6707200"/>
            <a:ext cx="12938125" cy="6141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9616" tIns="64808" rIns="129616" bIns="6480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80588" y="900194"/>
            <a:ext cx="11877840" cy="1219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80588" y="2251220"/>
            <a:ext cx="11877840" cy="438862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0588" y="6782073"/>
            <a:ext cx="11715625" cy="2188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400" b="1">
                <a:solidFill>
                  <a:srgbClr val="000000"/>
                </a:solidFill>
              </a:defRPr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" y="715717"/>
            <a:ext cx="610968" cy="614116"/>
          </a:xfrm>
          <a:prstGeom prst="rect">
            <a:avLst/>
          </a:prstGeom>
        </p:spPr>
        <p:txBody>
          <a:bodyPr vert="horz" lIns="0" tIns="64808" rIns="0" bIns="64808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4B64EC4D-37E3-EF42-B9AB-6337577588CB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18" name="Gerade Verbindung 17"/>
          <p:cNvCxnSpPr/>
          <p:nvPr userDrawn="1"/>
        </p:nvCxnSpPr>
        <p:spPr bwMode="auto">
          <a:xfrm>
            <a:off x="880588" y="715716"/>
            <a:ext cx="11868855" cy="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Bild 21" descr="TU-Graz-logo-RGB-echte-Farbwerte.jp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017" y="150773"/>
            <a:ext cx="1226426" cy="45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20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8" r:id="rId7"/>
  </p:sldLayoutIdLst>
  <p:hf hdr="0" dt="0"/>
  <p:txStyles>
    <p:titleStyle>
      <a:lvl1pPr algn="l" defTabSz="648081" rtl="0" eaLnBrk="1" latinLnBrk="0" hangingPunct="1"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48081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05051" indent="-405051" algn="l" defTabSz="648081" rtl="0" eaLnBrk="1" latinLnBrk="0" hangingPunct="1">
        <a:spcBef>
          <a:spcPct val="20000"/>
        </a:spcBef>
        <a:buClr>
          <a:srgbClr val="F70146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0893" indent="-380298" algn="l" defTabSz="648081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03738" indent="-382548" algn="l" defTabSz="648081" rtl="0" eaLnBrk="1" latinLnBrk="0" hangingPunct="1">
        <a:spcBef>
          <a:spcPct val="20000"/>
        </a:spcBef>
        <a:buClr>
          <a:schemeClr val="bg1">
            <a:lumMod val="65000"/>
          </a:schemeClr>
        </a:buClr>
        <a:buFont typeface="Wingdings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6752" indent="0" algn="l" defTabSz="648081" rtl="0" eaLnBrk="1" latinLnBrk="0" hangingPunct="1">
        <a:spcBef>
          <a:spcPct val="20000"/>
        </a:spcBef>
        <a:buFont typeface="Lucida Grande"/>
        <a:buNone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3564446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212527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60608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508689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81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96162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44243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592324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40405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88486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36567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184648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arla-simulator/carla" TargetMode="External"/><Relationship Id="rId3" Type="http://schemas.microsoft.com/office/2007/relationships/media" Target="../media/media2.mp4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arla-simulator/carla" TargetMode="External"/><Relationship Id="rId3" Type="http://schemas.microsoft.com/office/2007/relationships/media" Target="../media/media4.mp4"/><Relationship Id="rId7" Type="http://schemas.openxmlformats.org/officeDocument/2006/relationships/image" Target="../media/image1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arla-simulator/carla" TargetMode="External"/><Relationship Id="rId3" Type="http://schemas.microsoft.com/office/2007/relationships/media" Target="../media/media6.mp4"/><Relationship Id="rId7" Type="http://schemas.openxmlformats.org/officeDocument/2006/relationships/image" Target="../media/image18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Relationship Id="rId9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B44B-A265-C550-2E39-567808409E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589" y="1895343"/>
            <a:ext cx="8659375" cy="3073286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Method of Hyperparameter Optimization of a Genetic Algorithm applied in Critical Scenario Generation for Autonomous Vehicles</a:t>
            </a:r>
            <a:br>
              <a:rPr lang="de-DE" sz="2400" dirty="0"/>
            </a:br>
            <a:br>
              <a:rPr lang="de-DE" sz="2400" dirty="0"/>
            </a:br>
            <a:r>
              <a:rPr lang="de-DE" sz="2400" dirty="0"/>
              <a:t>Master‘s Thesis Presentation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116762-FD44-AC4B-A022-08C897AC0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0589" y="5370549"/>
            <a:ext cx="8659375" cy="803840"/>
          </a:xfrm>
        </p:spPr>
        <p:txBody>
          <a:bodyPr/>
          <a:lstStyle/>
          <a:p>
            <a:r>
              <a:rPr lang="en-US" dirty="0"/>
              <a:t>Daniel Sumann</a:t>
            </a:r>
          </a:p>
          <a:p>
            <a:r>
              <a:rPr lang="de-AT" sz="1600" dirty="0"/>
              <a:t>Graz University of Technology, Austria</a:t>
            </a:r>
          </a:p>
        </p:txBody>
      </p:sp>
    </p:spTree>
    <p:extLst>
      <p:ext uri="{BB962C8B-B14F-4D97-AF65-F5344CB8AC3E}">
        <p14:creationId xmlns:p14="http://schemas.microsoft.com/office/powerpoint/2010/main" val="944819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31127-5E19-4EB0-1126-4607D1417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 Tuning: Taguchi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4E487-2D6A-ADA4-15E1-41D023DD1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2"/>
            <a:ext cx="11877840" cy="431925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Required 16 experiment runs, to optimize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Three 4-level factors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Four 2-level factors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and investigate one interaction between two factors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Each run was repeated 8 times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showed that the most significant hyperparameters are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Selection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Crossover Type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Mutation Probability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D56996-4DBF-4DA3-984E-349C8306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A6DD6E-159C-56B0-AF64-0938415D1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10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E9F50-81D6-0674-47A0-2AA76117E6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276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22AC-B5BC-E27E-5BC0-6D4FC4D1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 Tuning: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00F2C1-39BD-C78F-89F0-16CE992C7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54399-31FB-4ACA-0D2D-B3325A5F6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11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F40A63-E3C2-CB78-018D-5781E5A20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D01E927-941C-B9B4-1184-16EBC8FB5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681420"/>
              </p:ext>
            </p:extLst>
          </p:nvPr>
        </p:nvGraphicFramePr>
        <p:xfrm>
          <a:off x="1440487" y="2698639"/>
          <a:ext cx="9979109" cy="2926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129413">
                  <a:extLst>
                    <a:ext uri="{9D8B030D-6E8A-4147-A177-3AD203B41FA5}">
                      <a16:colId xmlns:a16="http://schemas.microsoft.com/office/drawing/2014/main" val="1876705385"/>
                    </a:ext>
                  </a:extLst>
                </a:gridCol>
                <a:gridCol w="3005958">
                  <a:extLst>
                    <a:ext uri="{9D8B030D-6E8A-4147-A177-3AD203B41FA5}">
                      <a16:colId xmlns:a16="http://schemas.microsoft.com/office/drawing/2014/main" val="539776839"/>
                    </a:ext>
                  </a:extLst>
                </a:gridCol>
                <a:gridCol w="2843738">
                  <a:extLst>
                    <a:ext uri="{9D8B030D-6E8A-4147-A177-3AD203B41FA5}">
                      <a16:colId xmlns:a16="http://schemas.microsoft.com/office/drawing/2014/main" val="18790833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Settings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Literature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Taguchi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559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Generations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941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Population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080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Crossover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Two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Uniform 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64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Crossover 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802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Mutation 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89985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0901DC6-9BE2-BC05-135E-B88BB66F1BA2}"/>
              </a:ext>
            </a:extLst>
          </p:cNvPr>
          <p:cNvSpPr/>
          <p:nvPr/>
        </p:nvSpPr>
        <p:spPr>
          <a:xfrm>
            <a:off x="5580804" y="2213663"/>
            <a:ext cx="5830570" cy="4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Hyperparameter</a:t>
            </a:r>
            <a:r>
              <a:rPr lang="en-GB" dirty="0"/>
              <a:t> </a:t>
            </a:r>
            <a:r>
              <a:rPr lang="en-GB" b="1" dirty="0"/>
              <a:t>Combinations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876878-34FF-D347-B4E3-96735357D662}"/>
              </a:ext>
            </a:extLst>
          </p:cNvPr>
          <p:cNvSpPr txBox="1"/>
          <p:nvPr/>
        </p:nvSpPr>
        <p:spPr>
          <a:xfrm>
            <a:off x="2306351" y="6007497"/>
            <a:ext cx="8325421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800" dirty="0"/>
              <a:t>Table showing resulting hyperparameter settings from both optimization methods</a:t>
            </a:r>
          </a:p>
        </p:txBody>
      </p:sp>
    </p:spTree>
    <p:extLst>
      <p:ext uri="{BB962C8B-B14F-4D97-AF65-F5344CB8AC3E}">
        <p14:creationId xmlns:p14="http://schemas.microsoft.com/office/powerpoint/2010/main" val="2407500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8DEFD-9ED9-9C08-1056-5329C6A6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0CF2-534E-11DF-C35E-6656E8541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Comparison between: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Optimized</a:t>
            </a:r>
            <a:r>
              <a:rPr lang="en-GB" dirty="0"/>
              <a:t> Genetic Algorithm – uses the resulting settings from the Taguchi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Default</a:t>
            </a:r>
            <a:r>
              <a:rPr lang="en-GB" dirty="0"/>
              <a:t> Genetic Algorithm – uses best settings from the literature review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Random</a:t>
            </a:r>
            <a:r>
              <a:rPr lang="en-GB" dirty="0"/>
              <a:t>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algorithm was tested 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4 different start scenarios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Each experiment repeated 10 times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92A47-1885-024D-F050-B846AB01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0536CC-C2F6-F8EF-EA52-87A7AB4A4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B61371-2FD0-3402-160F-EEEA972B5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007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8A820-C580-A31B-B06E-BC72A079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Evaluation: Start Scenario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98410-930A-CB04-2897-C3014D5EE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6504" y="3402043"/>
            <a:ext cx="3341216" cy="95594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19 Vehicles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10 Pedestrians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137D4-2536-D911-04CB-2521F48E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D9A42-0E9D-C1F7-0584-1DB36677A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13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E4264C-C396-2092-192B-DE85C90466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1AD26B-0858-E124-961E-A06B238744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5619493" y="1004550"/>
            <a:ext cx="4807469" cy="57509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A03F0E-C9DB-0F3B-60E3-A6E7A5DF6720}"/>
              </a:ext>
            </a:extLst>
          </p:cNvPr>
          <p:cNvSpPr txBox="1"/>
          <p:nvPr/>
        </p:nvSpPr>
        <p:spPr>
          <a:xfrm>
            <a:off x="5237786" y="6283752"/>
            <a:ext cx="6055504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800" dirty="0"/>
              <a:t>Road map with initial positions of vehicles and pedestrians</a:t>
            </a:r>
          </a:p>
        </p:txBody>
      </p:sp>
    </p:spTree>
    <p:extLst>
      <p:ext uri="{BB962C8B-B14F-4D97-AF65-F5344CB8AC3E}">
        <p14:creationId xmlns:p14="http://schemas.microsoft.com/office/powerpoint/2010/main" val="1091009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14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 descr="A diagram of a diagram&#10;&#10;Description automatically generated">
            <a:extLst>
              <a:ext uri="{FF2B5EF4-FFF2-40B4-BE49-F238E27FC236}">
                <a16:creationId xmlns:a16="http://schemas.microsoft.com/office/drawing/2014/main" id="{4CA0CD0D-72D4-5E78-8353-D0A13AA2F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975" y="1777786"/>
            <a:ext cx="8660725" cy="43295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179159-FD19-D4DB-3771-0793647D0678}"/>
              </a:ext>
            </a:extLst>
          </p:cNvPr>
          <p:cNvSpPr txBox="1"/>
          <p:nvPr/>
        </p:nvSpPr>
        <p:spPr>
          <a:xfrm>
            <a:off x="4557866" y="6260015"/>
            <a:ext cx="4523284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GB" sz="1600" dirty="0"/>
              <a:t>Boxplots of evaluation results over ten repetitions</a:t>
            </a:r>
          </a:p>
        </p:txBody>
      </p:sp>
    </p:spTree>
    <p:extLst>
      <p:ext uri="{BB962C8B-B14F-4D97-AF65-F5344CB8AC3E}">
        <p14:creationId xmlns:p14="http://schemas.microsoft.com/office/powerpoint/2010/main" val="2557776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Genetic Algorithm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15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C78CCA7-5B7C-CD19-569E-5B552BF35022}"/>
              </a:ext>
            </a:extLst>
          </p:cNvPr>
          <p:cNvGrpSpPr/>
          <p:nvPr/>
        </p:nvGrpSpPr>
        <p:grpSpPr>
          <a:xfrm>
            <a:off x="187787" y="1900367"/>
            <a:ext cx="12570641" cy="4269316"/>
            <a:chOff x="305485" y="1900367"/>
            <a:chExt cx="12570641" cy="4269316"/>
          </a:xfrm>
        </p:grpSpPr>
        <p:pic>
          <p:nvPicPr>
            <p:cNvPr id="16" name="Picture 15" descr="A graph of different generations&#10;&#10;Description automatically generated with medium confidence">
              <a:extLst>
                <a:ext uri="{FF2B5EF4-FFF2-40B4-BE49-F238E27FC236}">
                  <a16:creationId xmlns:a16="http://schemas.microsoft.com/office/drawing/2014/main" id="{F050E234-8B5A-958C-4248-D198006DF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90805" y="1900367"/>
              <a:ext cx="6285321" cy="4269316"/>
            </a:xfrm>
            <a:prstGeom prst="rect">
              <a:avLst/>
            </a:prstGeom>
          </p:spPr>
        </p:pic>
        <p:pic>
          <p:nvPicPr>
            <p:cNvPr id="18" name="Picture 17" descr="A graph showing the growth of the generation&#10;&#10;Description automatically generated with medium confidence">
              <a:extLst>
                <a:ext uri="{FF2B5EF4-FFF2-40B4-BE49-F238E27FC236}">
                  <a16:creationId xmlns:a16="http://schemas.microsoft.com/office/drawing/2014/main" id="{407E000B-8B30-5B52-4673-9CE0BDC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5485" y="1900367"/>
              <a:ext cx="6285320" cy="4269316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ACBF16A-D788-C0F5-E372-AD6E1CA36EC5}"/>
              </a:ext>
            </a:extLst>
          </p:cNvPr>
          <p:cNvSpPr txBox="1"/>
          <p:nvPr/>
        </p:nvSpPr>
        <p:spPr>
          <a:xfrm>
            <a:off x="1057237" y="6243363"/>
            <a:ext cx="5305298" cy="33855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600" dirty="0"/>
              <a:t>Graph showing fitness per generation over ten repetitions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9664F0-C3A6-79F5-B481-EAA159DE768C}"/>
              </a:ext>
            </a:extLst>
          </p:cNvPr>
          <p:cNvSpPr txBox="1"/>
          <p:nvPr/>
        </p:nvSpPr>
        <p:spPr>
          <a:xfrm>
            <a:off x="6883769" y="6243363"/>
            <a:ext cx="5463996" cy="33855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600" dirty="0"/>
              <a:t>Graph showing diversity per generation over ten repetitions</a:t>
            </a:r>
          </a:p>
        </p:txBody>
      </p:sp>
    </p:spTree>
    <p:extLst>
      <p:ext uri="{BB962C8B-B14F-4D97-AF65-F5344CB8AC3E}">
        <p14:creationId xmlns:p14="http://schemas.microsoft.com/office/powerpoint/2010/main" val="2402242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9477B-B002-2C1E-8A15-40CFEE24A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E3B00-35B4-3F2F-3D60-984402A47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5175902" cy="1870349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Critical Situation after pedestrian crossing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NPC vehicle violates path of EGO vehicle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FE3EF3-9B7E-DF60-C0D0-A36CCD50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C3CC55-B70E-0DFF-3406-962999A0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16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B87C0D-87A9-C600-C9A8-8C7903F8C2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normal_view_compressed">
            <a:hlinkClick r:id="" action="ppaction://media"/>
            <a:extLst>
              <a:ext uri="{FF2B5EF4-FFF2-40B4-BE49-F238E27FC236}">
                <a16:creationId xmlns:a16="http://schemas.microsoft.com/office/drawing/2014/main" id="{615428D5-8064-9F07-72C3-489EC175ED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74165" y="3732500"/>
            <a:ext cx="5175902" cy="2911444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08B1A572-0776-C0BB-A37A-9217D6AEAEE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74165" y="746155"/>
            <a:ext cx="5175902" cy="29114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B248096-E658-0B5F-7EC4-F0943FA33A92}"/>
              </a:ext>
            </a:extLst>
          </p:cNvPr>
          <p:cNvSpPr txBox="1"/>
          <p:nvPr/>
        </p:nvSpPr>
        <p:spPr>
          <a:xfrm>
            <a:off x="1188058" y="5527949"/>
            <a:ext cx="5175902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GB" sz="1800" dirty="0"/>
              <a:t>Situation generated using Optimized Genetic Algorithm and rendered using CARLA Simulator (</a:t>
            </a:r>
            <a:r>
              <a:rPr lang="en-GB" sz="1800" dirty="0">
                <a:hlinkClick r:id="rId8"/>
              </a:rPr>
              <a:t>https://github.com/carla-simulator/carla</a:t>
            </a:r>
            <a:r>
              <a:rPr lang="en-GB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578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5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16B68-AF19-21D4-EFD9-71C00919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9CDC4-A4EA-59BC-627B-D9D3B3CF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79632"/>
            <a:ext cx="5194391" cy="169167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Critical Situation inside junction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NPC vehicle ignores right of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77580-3E44-8E30-F7FD-0A2C2924C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BD992F-A0A2-69D5-755D-85D537969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17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67E72F-E611-EDB9-2571-11D928BB15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normal_view_compressed">
            <a:hlinkClick r:id="" action="ppaction://media"/>
            <a:extLst>
              <a:ext uri="{FF2B5EF4-FFF2-40B4-BE49-F238E27FC236}">
                <a16:creationId xmlns:a16="http://schemas.microsoft.com/office/drawing/2014/main" id="{F3E8EDF4-FF3F-3343-CBE1-7A16AFDFE5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97908" y="3733454"/>
            <a:ext cx="5229779" cy="2941751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ADDDD41E-B837-92DE-794D-5736D27D1C3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97906" y="742620"/>
            <a:ext cx="5229781" cy="29417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8DBFCC-46CB-F225-6219-516D880CFA64}"/>
              </a:ext>
            </a:extLst>
          </p:cNvPr>
          <p:cNvSpPr txBox="1"/>
          <p:nvPr/>
        </p:nvSpPr>
        <p:spPr>
          <a:xfrm>
            <a:off x="1188058" y="5527949"/>
            <a:ext cx="5175902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GB" sz="1800" dirty="0"/>
              <a:t>Situation generated using Optimized Genetic Algorithm and rendered using CARLA Simulator (</a:t>
            </a:r>
            <a:r>
              <a:rPr lang="en-GB" sz="1800" dirty="0">
                <a:hlinkClick r:id="rId8"/>
              </a:rPr>
              <a:t>https://github.com/carla-simulator/carla</a:t>
            </a:r>
            <a:r>
              <a:rPr lang="en-GB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3535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0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43ED-9A13-86EA-1103-CCB5DEA4B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6329D-A21A-32E3-99B1-75A91F34B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4374584" cy="187034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Kid is occluded by Truck and runs over road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22E267-088A-93FA-5242-67B55E2C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70945F-004F-1E91-6CFB-49A08A74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18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DAF01E-6EC2-00D1-1BD9-B3C18789D9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rear_view_compressed">
            <a:hlinkClick r:id="" action="ppaction://media"/>
            <a:extLst>
              <a:ext uri="{FF2B5EF4-FFF2-40B4-BE49-F238E27FC236}">
                <a16:creationId xmlns:a16="http://schemas.microsoft.com/office/drawing/2014/main" id="{54684F27-12D6-F597-FD91-B78BFF9E3D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67512" y="3689925"/>
            <a:ext cx="5192797" cy="2920948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2FED689E-1620-3E4B-FF27-7E3F32D262B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67512" y="736652"/>
            <a:ext cx="5192797" cy="29209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DD5FA6-10E5-5EB1-4054-76AA1979E261}"/>
              </a:ext>
            </a:extLst>
          </p:cNvPr>
          <p:cNvSpPr txBox="1"/>
          <p:nvPr/>
        </p:nvSpPr>
        <p:spPr>
          <a:xfrm>
            <a:off x="1188058" y="5527949"/>
            <a:ext cx="5175902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GB" sz="1800" dirty="0"/>
              <a:t>Situation generated using Optimized Genetic Algorithm and rendered using CARLA Simulator (</a:t>
            </a:r>
            <a:r>
              <a:rPr lang="en-GB" sz="1800" dirty="0">
                <a:hlinkClick r:id="rId8"/>
              </a:rPr>
              <a:t>https://github.com/carla-simulator/carla</a:t>
            </a:r>
            <a:r>
              <a:rPr lang="en-GB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36247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2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84245-C014-5FBF-3CB4-7D1610E02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4A19B6-F72F-2EAC-C242-1963E47AA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19</a:t>
            </a:fld>
            <a:endParaRPr lang="de-DE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1D7679A-34B2-6EBF-8330-3D407D5FB8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6BA704-E110-038C-408D-6C8E5ED6FB6C}"/>
              </a:ext>
            </a:extLst>
          </p:cNvPr>
          <p:cNvSpPr txBox="1"/>
          <p:nvPr/>
        </p:nvSpPr>
        <p:spPr>
          <a:xfrm>
            <a:off x="1587006" y="2711669"/>
            <a:ext cx="9764111" cy="1015663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6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34996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FA08F-7FD7-5877-F94E-E6017A62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C6DB7-CE49-8FB7-CAAB-31E7B6753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Method for critical traffic scenario generation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Can be used to validate safety of </a:t>
            </a:r>
            <a:r>
              <a:rPr lang="en-US" dirty="0"/>
              <a:t>autonomous driving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Implementation:</a:t>
            </a:r>
            <a:endParaRPr lang="en-US" dirty="0"/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US" dirty="0"/>
              <a:t>Autonomous driving functionality is applied on the EGO vehicle</a:t>
            </a:r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US" dirty="0"/>
              <a:t>Genetic Algorithm optimizes </a:t>
            </a:r>
            <a:r>
              <a:rPr lang="en-GB" dirty="0"/>
              <a:t>the criticality of the traffic scenario</a:t>
            </a:r>
          </a:p>
          <a:p>
            <a:pPr marL="1598093" lvl="2" indent="-457200">
              <a:buFont typeface="Arial" panose="020B0604020202020204" pitchFamily="34" charset="0"/>
              <a:buChar char="•"/>
            </a:pPr>
            <a:r>
              <a:rPr lang="en-GB" dirty="0"/>
              <a:t>Controls all other vehicles and pedestrians (NPCs) in the simulation</a:t>
            </a:r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GB" dirty="0"/>
              <a:t>The Cumulated Emergency Brake Duration of the EGO vehicle serves as the criticality measure</a:t>
            </a:r>
          </a:p>
          <a:p>
            <a:pPr lvl="1" indent="0">
              <a:buNone/>
            </a:pPr>
            <a:endParaRPr lang="en-US" dirty="0"/>
          </a:p>
          <a:p>
            <a:pPr marL="747951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03CC7-F22B-2734-4221-9EE11B4F8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32803-C7F8-A26F-772B-76967486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14227A5-F377-5DDB-90EC-F99777586A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0668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E477E8F-F0FF-0AEB-C263-B977D9CB5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Bibliography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64CEA9-E484-9388-7001-5E0DA2A91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John H. Holland (</a:t>
            </a:r>
            <a:r>
              <a:rPr lang="en-GB" dirty="0"/>
              <a:t>1975</a:t>
            </a:r>
            <a:r>
              <a:rPr lang="en-US" dirty="0"/>
              <a:t>). </a:t>
            </a:r>
            <a:r>
              <a:rPr lang="en-US" b="1" dirty="0"/>
              <a:t>Adaptation in Natural and Artificial Systems: An 	Introductory Analysis with Applications to Biology, Control, and Artificial 	Intelligence.</a:t>
            </a:r>
            <a:r>
              <a:rPr lang="en-US" dirty="0"/>
              <a:t> ISBN: </a:t>
            </a:r>
            <a:r>
              <a:rPr lang="en-US" i="1" dirty="0"/>
              <a:t>978-0-262-27555-2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Ranjit K. Roy (1990). </a:t>
            </a:r>
            <a:r>
              <a:rPr lang="en-US" b="1" dirty="0"/>
              <a:t>A primer on the Taguchi method</a:t>
            </a:r>
            <a:r>
              <a:rPr lang="en-US" dirty="0"/>
              <a:t>. ISBN: </a:t>
            </a:r>
            <a:r>
              <a:rPr lang="en-US" i="1" dirty="0"/>
              <a:t>978-0-442-23729-5</a:t>
            </a:r>
          </a:p>
          <a:p>
            <a:pPr>
              <a:spcBef>
                <a:spcPts val="0"/>
              </a:spcBef>
            </a:pP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0D63008-FB56-FFA1-53F7-F174B9D5F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6B37F8-4ED9-6679-3B14-37AB266D5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20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8AF649B-B6CB-4B0B-4FE3-9983561060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64203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D797C6-CD07-5044-B7C7-43CD296C1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Slides - Behaviour Tree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C504C87-8D0D-177A-F28B-5CEB1B64B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631FE8-B0CA-FE37-0DD2-B1F37E05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21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793C9B1-1EED-54C8-5EE8-07DCFD1193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Content Placeholder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4856270-81DD-CC75-2374-3CC6901ED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207" y="1558479"/>
            <a:ext cx="9339709" cy="44980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5B3715-6151-896F-A43E-041747C9BDE4}"/>
              </a:ext>
            </a:extLst>
          </p:cNvPr>
          <p:cNvSpPr txBox="1"/>
          <p:nvPr/>
        </p:nvSpPr>
        <p:spPr>
          <a:xfrm>
            <a:off x="3260742" y="6229213"/>
            <a:ext cx="5427191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800" dirty="0"/>
              <a:t>Behaviour Tree implementation for the EGO vehicle </a:t>
            </a:r>
          </a:p>
        </p:txBody>
      </p:sp>
    </p:spTree>
    <p:extLst>
      <p:ext uri="{BB962C8B-B14F-4D97-AF65-F5344CB8AC3E}">
        <p14:creationId xmlns:p14="http://schemas.microsoft.com/office/powerpoint/2010/main" val="577226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25F45-0D0B-FC2E-D434-825F437EB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Slides - Chromosome encodings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5D650D-396F-1FB6-186D-E456451DB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7B611B-FF4B-7A4C-2B1F-F4FC000A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6C69F4-ECA3-4363-0271-E05BD059F5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D327C-8E67-3BDB-EFB2-5CC9400C075E}"/>
              </a:ext>
            </a:extLst>
          </p:cNvPr>
          <p:cNvSpPr txBox="1"/>
          <p:nvPr/>
        </p:nvSpPr>
        <p:spPr>
          <a:xfrm>
            <a:off x="2631350" y="2944176"/>
            <a:ext cx="4101026" cy="3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8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Corresponds to timestep 1 (0.5 seconds)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9CE698-29A6-DCD0-35CE-BC7C7268685E}"/>
              </a:ext>
            </a:extLst>
          </p:cNvPr>
          <p:cNvSpPr/>
          <p:nvPr/>
        </p:nvSpPr>
        <p:spPr>
          <a:xfrm>
            <a:off x="585127" y="2054215"/>
            <a:ext cx="11907804" cy="808633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050E91E8-C836-3A97-2B07-12C1CFEB030D}"/>
              </a:ext>
            </a:extLst>
          </p:cNvPr>
          <p:cNvSpPr/>
          <p:nvPr/>
        </p:nvSpPr>
        <p:spPr>
          <a:xfrm>
            <a:off x="758142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0</a:t>
            </a: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4674F2E-9BF5-5125-A9F7-0A14E28DCF72}"/>
              </a:ext>
            </a:extLst>
          </p:cNvPr>
          <p:cNvSpPr/>
          <p:nvPr/>
        </p:nvSpPr>
        <p:spPr>
          <a:xfrm>
            <a:off x="1343704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</a:t>
            </a: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3B3670EA-F184-1B9E-5D50-5F3AFBB81577}"/>
              </a:ext>
            </a:extLst>
          </p:cNvPr>
          <p:cNvSpPr/>
          <p:nvPr/>
        </p:nvSpPr>
        <p:spPr>
          <a:xfrm>
            <a:off x="1929267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2</a:t>
            </a: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7087D354-BCCC-1231-AC91-85DE89D23A42}"/>
              </a:ext>
            </a:extLst>
          </p:cNvPr>
          <p:cNvSpPr/>
          <p:nvPr/>
        </p:nvSpPr>
        <p:spPr>
          <a:xfrm>
            <a:off x="2514829" y="217699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3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FC2851C5-1726-B6DC-305E-DE10FA2C9BA6}"/>
              </a:ext>
            </a:extLst>
          </p:cNvPr>
          <p:cNvSpPr/>
          <p:nvPr/>
        </p:nvSpPr>
        <p:spPr>
          <a:xfrm>
            <a:off x="3100392" y="217699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4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57B441C3-8035-108A-BF6A-B553BA659E7D}"/>
              </a:ext>
            </a:extLst>
          </p:cNvPr>
          <p:cNvSpPr/>
          <p:nvPr/>
        </p:nvSpPr>
        <p:spPr>
          <a:xfrm>
            <a:off x="3685955" y="217699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5</a:t>
            </a: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8DF8F665-C553-7965-0ADC-7E89A3F43CFA}"/>
              </a:ext>
            </a:extLst>
          </p:cNvPr>
          <p:cNvSpPr/>
          <p:nvPr/>
        </p:nvSpPr>
        <p:spPr>
          <a:xfrm>
            <a:off x="4271517" y="217699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6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C0CB3C33-B13A-78FB-11FD-EC1FA9611E46}"/>
              </a:ext>
            </a:extLst>
          </p:cNvPr>
          <p:cNvSpPr/>
          <p:nvPr/>
        </p:nvSpPr>
        <p:spPr>
          <a:xfrm>
            <a:off x="4857080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7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C7A7C8E3-0D12-F6C9-21A5-4A347D793C48}"/>
              </a:ext>
            </a:extLst>
          </p:cNvPr>
          <p:cNvSpPr/>
          <p:nvPr/>
        </p:nvSpPr>
        <p:spPr>
          <a:xfrm>
            <a:off x="5446250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8</a:t>
            </a:r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F811D720-E7B7-1EC8-BEC1-7845942E7E2D}"/>
              </a:ext>
            </a:extLst>
          </p:cNvPr>
          <p:cNvSpPr/>
          <p:nvPr/>
        </p:nvSpPr>
        <p:spPr>
          <a:xfrm>
            <a:off x="6035419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9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3B0485EC-7F58-1021-710B-69882601E0B3}"/>
              </a:ext>
            </a:extLst>
          </p:cNvPr>
          <p:cNvSpPr/>
          <p:nvPr/>
        </p:nvSpPr>
        <p:spPr>
          <a:xfrm>
            <a:off x="6617375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10</a:t>
            </a:r>
          </a:p>
        </p:txBody>
      </p: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B7431394-0108-DA4C-8C9A-75D5C13CFB1D}"/>
              </a:ext>
            </a:extLst>
          </p:cNvPr>
          <p:cNvSpPr/>
          <p:nvPr/>
        </p:nvSpPr>
        <p:spPr>
          <a:xfrm>
            <a:off x="7199331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11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B68F5B3B-5A08-9B59-AE16-E23A7C24BEA7}"/>
              </a:ext>
            </a:extLst>
          </p:cNvPr>
          <p:cNvSpPr/>
          <p:nvPr/>
        </p:nvSpPr>
        <p:spPr>
          <a:xfrm>
            <a:off x="7788500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12</a:t>
            </a:r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10799F1C-D929-1E62-F034-4FB51C682637}"/>
              </a:ext>
            </a:extLst>
          </p:cNvPr>
          <p:cNvSpPr/>
          <p:nvPr/>
        </p:nvSpPr>
        <p:spPr>
          <a:xfrm>
            <a:off x="8370456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13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6EAEB87D-4146-FB13-A20D-FC23A1E36406}"/>
              </a:ext>
            </a:extLst>
          </p:cNvPr>
          <p:cNvSpPr/>
          <p:nvPr/>
        </p:nvSpPr>
        <p:spPr>
          <a:xfrm>
            <a:off x="8966126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14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5932BACD-5240-FF3E-6236-14731ECAEE2A}"/>
              </a:ext>
            </a:extLst>
          </p:cNvPr>
          <p:cNvSpPr/>
          <p:nvPr/>
        </p:nvSpPr>
        <p:spPr>
          <a:xfrm>
            <a:off x="9561797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15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1161AD87-B70C-651C-00C0-4E09A849D5B1}"/>
              </a:ext>
            </a:extLst>
          </p:cNvPr>
          <p:cNvSpPr/>
          <p:nvPr/>
        </p:nvSpPr>
        <p:spPr>
          <a:xfrm>
            <a:off x="10140859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16</a:t>
            </a:r>
          </a:p>
        </p:txBody>
      </p: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C7B4B374-4276-8338-7999-85A27DED6963}"/>
              </a:ext>
            </a:extLst>
          </p:cNvPr>
          <p:cNvSpPr/>
          <p:nvPr/>
        </p:nvSpPr>
        <p:spPr>
          <a:xfrm>
            <a:off x="10723528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17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C7510F79-5C6C-EDB0-FDD7-F4367E679BCF}"/>
              </a:ext>
            </a:extLst>
          </p:cNvPr>
          <p:cNvSpPr/>
          <p:nvPr/>
        </p:nvSpPr>
        <p:spPr>
          <a:xfrm>
            <a:off x="11309090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18</a:t>
            </a:r>
          </a:p>
        </p:txBody>
      </p:sp>
      <p:sp>
        <p:nvSpPr>
          <p:cNvPr id="28" name="Flowchart: Process 27">
            <a:extLst>
              <a:ext uri="{FF2B5EF4-FFF2-40B4-BE49-F238E27FC236}">
                <a16:creationId xmlns:a16="http://schemas.microsoft.com/office/drawing/2014/main" id="{11821D8B-7CA1-D08F-39FF-EE664A8685D5}"/>
              </a:ext>
            </a:extLst>
          </p:cNvPr>
          <p:cNvSpPr/>
          <p:nvPr/>
        </p:nvSpPr>
        <p:spPr>
          <a:xfrm>
            <a:off x="11894653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19</a:t>
            </a:r>
          </a:p>
        </p:txBody>
      </p:sp>
      <p:sp>
        <p:nvSpPr>
          <p:cNvPr id="29" name="Flowchart: Process 28">
            <a:extLst>
              <a:ext uri="{FF2B5EF4-FFF2-40B4-BE49-F238E27FC236}">
                <a16:creationId xmlns:a16="http://schemas.microsoft.com/office/drawing/2014/main" id="{6708E6D2-45AF-2904-E3A2-284BC0EFEA60}"/>
              </a:ext>
            </a:extLst>
          </p:cNvPr>
          <p:cNvSpPr/>
          <p:nvPr/>
        </p:nvSpPr>
        <p:spPr>
          <a:xfrm>
            <a:off x="1423101" y="2283216"/>
            <a:ext cx="234646" cy="385295"/>
          </a:xfrm>
          <a:prstGeom prst="flowChartProcess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86046C5-948E-9918-27D1-4A10586FDE78}"/>
              </a:ext>
            </a:extLst>
          </p:cNvPr>
          <p:cNvCxnSpPr>
            <a:cxnSpLocks/>
            <a:stCxn id="29" idx="2"/>
            <a:endCxn id="7" idx="1"/>
          </p:cNvCxnSpPr>
          <p:nvPr/>
        </p:nvCxnSpPr>
        <p:spPr>
          <a:xfrm>
            <a:off x="1540424" y="2668511"/>
            <a:ext cx="1090926" cy="436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Flowchart: Process 30">
            <a:extLst>
              <a:ext uri="{FF2B5EF4-FFF2-40B4-BE49-F238E27FC236}">
                <a16:creationId xmlns:a16="http://schemas.microsoft.com/office/drawing/2014/main" id="{80DE3725-3F56-0603-E01E-BF0187D60EB6}"/>
              </a:ext>
            </a:extLst>
          </p:cNvPr>
          <p:cNvSpPr/>
          <p:nvPr/>
        </p:nvSpPr>
        <p:spPr>
          <a:xfrm>
            <a:off x="1656399" y="3333537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Action NPC 1</a:t>
            </a:r>
          </a:p>
        </p:txBody>
      </p:sp>
      <p:sp>
        <p:nvSpPr>
          <p:cNvPr id="32" name="Flowchart: Process 31">
            <a:extLst>
              <a:ext uri="{FF2B5EF4-FFF2-40B4-BE49-F238E27FC236}">
                <a16:creationId xmlns:a16="http://schemas.microsoft.com/office/drawing/2014/main" id="{58661E0D-E26C-4E66-0C61-5623DBEE3628}"/>
              </a:ext>
            </a:extLst>
          </p:cNvPr>
          <p:cNvSpPr/>
          <p:nvPr/>
        </p:nvSpPr>
        <p:spPr>
          <a:xfrm>
            <a:off x="3019622" y="3333537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Action NPC 2</a:t>
            </a:r>
          </a:p>
        </p:txBody>
      </p:sp>
      <p:sp>
        <p:nvSpPr>
          <p:cNvPr id="33" name="Flowchart: Process 32">
            <a:extLst>
              <a:ext uri="{FF2B5EF4-FFF2-40B4-BE49-F238E27FC236}">
                <a16:creationId xmlns:a16="http://schemas.microsoft.com/office/drawing/2014/main" id="{81D25E77-EE65-36A9-1927-16C400DB1783}"/>
              </a:ext>
            </a:extLst>
          </p:cNvPr>
          <p:cNvSpPr/>
          <p:nvPr/>
        </p:nvSpPr>
        <p:spPr>
          <a:xfrm>
            <a:off x="4394320" y="3333537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…</a:t>
            </a: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DC944480-1F70-0536-A52B-B60108944F68}"/>
              </a:ext>
            </a:extLst>
          </p:cNvPr>
          <p:cNvSpPr/>
          <p:nvPr/>
        </p:nvSpPr>
        <p:spPr>
          <a:xfrm>
            <a:off x="5772733" y="3334625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Action NPC n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15769757-9B64-F3C8-B792-197EEEF2C743}"/>
              </a:ext>
            </a:extLst>
          </p:cNvPr>
          <p:cNvSpPr/>
          <p:nvPr/>
        </p:nvSpPr>
        <p:spPr>
          <a:xfrm>
            <a:off x="1220891" y="3229186"/>
            <a:ext cx="663648" cy="534837"/>
          </a:xfrm>
          <a:prstGeom prst="leftBrace">
            <a:avLst>
              <a:gd name="adj1" fmla="val 17247"/>
              <a:gd name="adj2" fmla="val 50000"/>
            </a:avLst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2759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9704A8C-4C3F-EA93-F19D-BAD1D328E229}"/>
              </a:ext>
            </a:extLst>
          </p:cNvPr>
          <p:cNvSpPr/>
          <p:nvPr/>
        </p:nvSpPr>
        <p:spPr>
          <a:xfrm>
            <a:off x="602501" y="4952202"/>
            <a:ext cx="11771656" cy="808633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174C1287-B49D-D66B-D546-D4E4F1D69539}"/>
              </a:ext>
            </a:extLst>
          </p:cNvPr>
          <p:cNvSpPr/>
          <p:nvPr/>
        </p:nvSpPr>
        <p:spPr>
          <a:xfrm>
            <a:off x="749282" y="5033065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0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E00CC61F-9B3D-5EA4-6414-5069ED390661}"/>
              </a:ext>
            </a:extLst>
          </p:cNvPr>
          <p:cNvSpPr/>
          <p:nvPr/>
        </p:nvSpPr>
        <p:spPr>
          <a:xfrm>
            <a:off x="1136407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1</a:t>
            </a:r>
          </a:p>
        </p:txBody>
      </p:sp>
      <p:sp>
        <p:nvSpPr>
          <p:cNvPr id="39" name="Flowchart: Process 38">
            <a:extLst>
              <a:ext uri="{FF2B5EF4-FFF2-40B4-BE49-F238E27FC236}">
                <a16:creationId xmlns:a16="http://schemas.microsoft.com/office/drawing/2014/main" id="{B2BC5F9D-7D8B-E16C-A7FD-B638717B7ACD}"/>
              </a:ext>
            </a:extLst>
          </p:cNvPr>
          <p:cNvSpPr/>
          <p:nvPr/>
        </p:nvSpPr>
        <p:spPr>
          <a:xfrm>
            <a:off x="1523532" y="5033065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2</a:t>
            </a: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0C5434FE-4CC6-B722-AB5E-56BD3203DF26}"/>
              </a:ext>
            </a:extLst>
          </p:cNvPr>
          <p:cNvSpPr/>
          <p:nvPr/>
        </p:nvSpPr>
        <p:spPr>
          <a:xfrm>
            <a:off x="1910657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3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A0756853-6B6C-4578-D812-1B98E8D834D4}"/>
              </a:ext>
            </a:extLst>
          </p:cNvPr>
          <p:cNvSpPr/>
          <p:nvPr/>
        </p:nvSpPr>
        <p:spPr>
          <a:xfrm>
            <a:off x="2297782" y="5033065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4</a:t>
            </a:r>
          </a:p>
        </p:txBody>
      </p: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C2373924-E605-70D9-B720-EC0B176D8EBB}"/>
              </a:ext>
            </a:extLst>
          </p:cNvPr>
          <p:cNvSpPr/>
          <p:nvPr/>
        </p:nvSpPr>
        <p:spPr>
          <a:xfrm>
            <a:off x="2684907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5</a:t>
            </a:r>
          </a:p>
        </p:txBody>
      </p:sp>
      <p:sp>
        <p:nvSpPr>
          <p:cNvPr id="43" name="Flowchart: Process 42">
            <a:extLst>
              <a:ext uri="{FF2B5EF4-FFF2-40B4-BE49-F238E27FC236}">
                <a16:creationId xmlns:a16="http://schemas.microsoft.com/office/drawing/2014/main" id="{DB7EFA55-F517-81BF-2ACA-6C0B394A6F98}"/>
              </a:ext>
            </a:extLst>
          </p:cNvPr>
          <p:cNvSpPr/>
          <p:nvPr/>
        </p:nvSpPr>
        <p:spPr>
          <a:xfrm>
            <a:off x="3072032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6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941D43C9-1114-5430-93B4-ABDC95888DB4}"/>
              </a:ext>
            </a:extLst>
          </p:cNvPr>
          <p:cNvSpPr/>
          <p:nvPr/>
        </p:nvSpPr>
        <p:spPr>
          <a:xfrm>
            <a:off x="3459157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7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FC80AC57-4707-860F-4A58-E3DDE0D75DCC}"/>
              </a:ext>
            </a:extLst>
          </p:cNvPr>
          <p:cNvSpPr/>
          <p:nvPr/>
        </p:nvSpPr>
        <p:spPr>
          <a:xfrm>
            <a:off x="3846282" y="5033065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8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E3E417CA-EE59-309F-FBA2-4616ABC17EAB}"/>
              </a:ext>
            </a:extLst>
          </p:cNvPr>
          <p:cNvSpPr/>
          <p:nvPr/>
        </p:nvSpPr>
        <p:spPr>
          <a:xfrm>
            <a:off x="4236399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9</a:t>
            </a:r>
          </a:p>
        </p:txBody>
      </p:sp>
      <p:sp>
        <p:nvSpPr>
          <p:cNvPr id="47" name="Flowchart: Process 46">
            <a:extLst>
              <a:ext uri="{FF2B5EF4-FFF2-40B4-BE49-F238E27FC236}">
                <a16:creationId xmlns:a16="http://schemas.microsoft.com/office/drawing/2014/main" id="{21320B05-0E65-5983-24FC-A6F19AC9A78D}"/>
              </a:ext>
            </a:extLst>
          </p:cNvPr>
          <p:cNvSpPr/>
          <p:nvPr/>
        </p:nvSpPr>
        <p:spPr>
          <a:xfrm>
            <a:off x="4620532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0</a:t>
            </a:r>
          </a:p>
        </p:txBody>
      </p: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C9B65BFA-753D-EC45-842D-F15383C9D92F}"/>
              </a:ext>
            </a:extLst>
          </p:cNvPr>
          <p:cNvSpPr/>
          <p:nvPr/>
        </p:nvSpPr>
        <p:spPr>
          <a:xfrm>
            <a:off x="5010649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1</a:t>
            </a:r>
          </a:p>
        </p:txBody>
      </p:sp>
      <p:sp>
        <p:nvSpPr>
          <p:cNvPr id="49" name="Flowchart: Process 48">
            <a:extLst>
              <a:ext uri="{FF2B5EF4-FFF2-40B4-BE49-F238E27FC236}">
                <a16:creationId xmlns:a16="http://schemas.microsoft.com/office/drawing/2014/main" id="{627EA8BD-73E0-896E-2C8F-AD207D939A13}"/>
              </a:ext>
            </a:extLst>
          </p:cNvPr>
          <p:cNvSpPr/>
          <p:nvPr/>
        </p:nvSpPr>
        <p:spPr>
          <a:xfrm>
            <a:off x="5394359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2</a:t>
            </a:r>
          </a:p>
        </p:txBody>
      </p:sp>
      <p:sp>
        <p:nvSpPr>
          <p:cNvPr id="50" name="Flowchart: Process 49">
            <a:extLst>
              <a:ext uri="{FF2B5EF4-FFF2-40B4-BE49-F238E27FC236}">
                <a16:creationId xmlns:a16="http://schemas.microsoft.com/office/drawing/2014/main" id="{9AC51D0C-7C01-0505-19C5-C6E1E10FB604}"/>
              </a:ext>
            </a:extLst>
          </p:cNvPr>
          <p:cNvSpPr/>
          <p:nvPr/>
        </p:nvSpPr>
        <p:spPr>
          <a:xfrm>
            <a:off x="5784477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3</a:t>
            </a:r>
          </a:p>
        </p:txBody>
      </p:sp>
      <p:sp>
        <p:nvSpPr>
          <p:cNvPr id="51" name="Flowchart: Process 50">
            <a:extLst>
              <a:ext uri="{FF2B5EF4-FFF2-40B4-BE49-F238E27FC236}">
                <a16:creationId xmlns:a16="http://schemas.microsoft.com/office/drawing/2014/main" id="{0E256D56-CED7-9A66-2B4B-CA8F888E94E4}"/>
              </a:ext>
            </a:extLst>
          </p:cNvPr>
          <p:cNvSpPr/>
          <p:nvPr/>
        </p:nvSpPr>
        <p:spPr>
          <a:xfrm>
            <a:off x="6168187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4</a:t>
            </a:r>
          </a:p>
        </p:txBody>
      </p:sp>
      <p:sp>
        <p:nvSpPr>
          <p:cNvPr id="52" name="Flowchart: Process 51">
            <a:extLst>
              <a:ext uri="{FF2B5EF4-FFF2-40B4-BE49-F238E27FC236}">
                <a16:creationId xmlns:a16="http://schemas.microsoft.com/office/drawing/2014/main" id="{E513DF6A-84D8-4F78-E948-2756907E7A79}"/>
              </a:ext>
            </a:extLst>
          </p:cNvPr>
          <p:cNvSpPr/>
          <p:nvPr/>
        </p:nvSpPr>
        <p:spPr>
          <a:xfrm>
            <a:off x="6558305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5</a:t>
            </a:r>
          </a:p>
        </p:txBody>
      </p:sp>
      <p:sp>
        <p:nvSpPr>
          <p:cNvPr id="53" name="Flowchart: Process 52">
            <a:extLst>
              <a:ext uri="{FF2B5EF4-FFF2-40B4-BE49-F238E27FC236}">
                <a16:creationId xmlns:a16="http://schemas.microsoft.com/office/drawing/2014/main" id="{C516ADF4-73B0-B548-1FBE-ED552CF86C28}"/>
              </a:ext>
            </a:extLst>
          </p:cNvPr>
          <p:cNvSpPr/>
          <p:nvPr/>
        </p:nvSpPr>
        <p:spPr>
          <a:xfrm>
            <a:off x="6945192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6</a:t>
            </a:r>
          </a:p>
        </p:txBody>
      </p:sp>
      <p:sp>
        <p:nvSpPr>
          <p:cNvPr id="54" name="Flowchart: Process 53">
            <a:extLst>
              <a:ext uri="{FF2B5EF4-FFF2-40B4-BE49-F238E27FC236}">
                <a16:creationId xmlns:a16="http://schemas.microsoft.com/office/drawing/2014/main" id="{F090F29D-7653-175E-22D0-41BF12384769}"/>
              </a:ext>
            </a:extLst>
          </p:cNvPr>
          <p:cNvSpPr/>
          <p:nvPr/>
        </p:nvSpPr>
        <p:spPr>
          <a:xfrm>
            <a:off x="7335310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7</a:t>
            </a:r>
          </a:p>
        </p:txBody>
      </p:sp>
      <p:sp>
        <p:nvSpPr>
          <p:cNvPr id="55" name="Flowchart: Process 54">
            <a:extLst>
              <a:ext uri="{FF2B5EF4-FFF2-40B4-BE49-F238E27FC236}">
                <a16:creationId xmlns:a16="http://schemas.microsoft.com/office/drawing/2014/main" id="{526BE07E-6958-F85F-32F2-B76549157AA3}"/>
              </a:ext>
            </a:extLst>
          </p:cNvPr>
          <p:cNvSpPr/>
          <p:nvPr/>
        </p:nvSpPr>
        <p:spPr>
          <a:xfrm>
            <a:off x="7717581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8</a:t>
            </a:r>
          </a:p>
        </p:txBody>
      </p:sp>
      <p:sp>
        <p:nvSpPr>
          <p:cNvPr id="56" name="Flowchart: Process 55">
            <a:extLst>
              <a:ext uri="{FF2B5EF4-FFF2-40B4-BE49-F238E27FC236}">
                <a16:creationId xmlns:a16="http://schemas.microsoft.com/office/drawing/2014/main" id="{838823DC-4F85-6481-9F90-C614BCCBDB9A}"/>
              </a:ext>
            </a:extLst>
          </p:cNvPr>
          <p:cNvSpPr/>
          <p:nvPr/>
        </p:nvSpPr>
        <p:spPr>
          <a:xfrm>
            <a:off x="8107698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9</a:t>
            </a:r>
          </a:p>
        </p:txBody>
      </p:sp>
      <p:sp>
        <p:nvSpPr>
          <p:cNvPr id="57" name="Flowchart: Process 56">
            <a:extLst>
              <a:ext uri="{FF2B5EF4-FFF2-40B4-BE49-F238E27FC236}">
                <a16:creationId xmlns:a16="http://schemas.microsoft.com/office/drawing/2014/main" id="{A3411E08-B25B-F5A5-7186-24B338B592BD}"/>
              </a:ext>
            </a:extLst>
          </p:cNvPr>
          <p:cNvSpPr/>
          <p:nvPr/>
        </p:nvSpPr>
        <p:spPr>
          <a:xfrm>
            <a:off x="8489969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0</a:t>
            </a:r>
          </a:p>
        </p:txBody>
      </p:sp>
      <p:sp>
        <p:nvSpPr>
          <p:cNvPr id="58" name="Flowchart: Process 57">
            <a:extLst>
              <a:ext uri="{FF2B5EF4-FFF2-40B4-BE49-F238E27FC236}">
                <a16:creationId xmlns:a16="http://schemas.microsoft.com/office/drawing/2014/main" id="{54C7FCA6-67C5-0F9C-ADF8-430CD9E1FA10}"/>
              </a:ext>
            </a:extLst>
          </p:cNvPr>
          <p:cNvSpPr/>
          <p:nvPr/>
        </p:nvSpPr>
        <p:spPr>
          <a:xfrm>
            <a:off x="8872240" y="5049238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1</a:t>
            </a:r>
          </a:p>
        </p:txBody>
      </p:sp>
      <p:sp>
        <p:nvSpPr>
          <p:cNvPr id="59" name="Flowchart: Process 58">
            <a:extLst>
              <a:ext uri="{FF2B5EF4-FFF2-40B4-BE49-F238E27FC236}">
                <a16:creationId xmlns:a16="http://schemas.microsoft.com/office/drawing/2014/main" id="{B9607770-47F6-9E65-F113-D4C9F34DB373}"/>
              </a:ext>
            </a:extLst>
          </p:cNvPr>
          <p:cNvSpPr/>
          <p:nvPr/>
        </p:nvSpPr>
        <p:spPr>
          <a:xfrm>
            <a:off x="9262358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2</a:t>
            </a:r>
          </a:p>
        </p:txBody>
      </p:sp>
      <p:sp>
        <p:nvSpPr>
          <p:cNvPr id="60" name="Flowchart: Process 59">
            <a:extLst>
              <a:ext uri="{FF2B5EF4-FFF2-40B4-BE49-F238E27FC236}">
                <a16:creationId xmlns:a16="http://schemas.microsoft.com/office/drawing/2014/main" id="{11D3010B-9161-BA70-4011-AE4FA09EE51D}"/>
              </a:ext>
            </a:extLst>
          </p:cNvPr>
          <p:cNvSpPr/>
          <p:nvPr/>
        </p:nvSpPr>
        <p:spPr>
          <a:xfrm>
            <a:off x="9652476" y="5049238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3</a:t>
            </a:r>
          </a:p>
        </p:txBody>
      </p:sp>
      <p:sp>
        <p:nvSpPr>
          <p:cNvPr id="61" name="Flowchart: Process 60">
            <a:extLst>
              <a:ext uri="{FF2B5EF4-FFF2-40B4-BE49-F238E27FC236}">
                <a16:creationId xmlns:a16="http://schemas.microsoft.com/office/drawing/2014/main" id="{C1550599-6481-3884-838A-E73301F3A97F}"/>
              </a:ext>
            </a:extLst>
          </p:cNvPr>
          <p:cNvSpPr/>
          <p:nvPr/>
        </p:nvSpPr>
        <p:spPr>
          <a:xfrm>
            <a:off x="10048415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4</a:t>
            </a:r>
          </a:p>
        </p:txBody>
      </p:sp>
      <p:sp>
        <p:nvSpPr>
          <p:cNvPr id="62" name="Flowchart: Process 61">
            <a:extLst>
              <a:ext uri="{FF2B5EF4-FFF2-40B4-BE49-F238E27FC236}">
                <a16:creationId xmlns:a16="http://schemas.microsoft.com/office/drawing/2014/main" id="{79C30581-D7B4-D9A8-CEF9-322282804269}"/>
              </a:ext>
            </a:extLst>
          </p:cNvPr>
          <p:cNvSpPr/>
          <p:nvPr/>
        </p:nvSpPr>
        <p:spPr>
          <a:xfrm>
            <a:off x="10438532" y="5049238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5</a:t>
            </a:r>
          </a:p>
        </p:txBody>
      </p:sp>
      <p:sp>
        <p:nvSpPr>
          <p:cNvPr id="63" name="Flowchart: Process 62">
            <a:extLst>
              <a:ext uri="{FF2B5EF4-FFF2-40B4-BE49-F238E27FC236}">
                <a16:creationId xmlns:a16="http://schemas.microsoft.com/office/drawing/2014/main" id="{97C15826-866C-DBA7-8BE7-3841CFD80259}"/>
              </a:ext>
            </a:extLst>
          </p:cNvPr>
          <p:cNvSpPr/>
          <p:nvPr/>
        </p:nvSpPr>
        <p:spPr>
          <a:xfrm>
            <a:off x="10834472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6</a:t>
            </a:r>
          </a:p>
        </p:txBody>
      </p:sp>
      <p:sp>
        <p:nvSpPr>
          <p:cNvPr id="64" name="Flowchart: Process 63">
            <a:extLst>
              <a:ext uri="{FF2B5EF4-FFF2-40B4-BE49-F238E27FC236}">
                <a16:creationId xmlns:a16="http://schemas.microsoft.com/office/drawing/2014/main" id="{EC351BEA-067C-344C-3855-E6AE83BB32F9}"/>
              </a:ext>
            </a:extLst>
          </p:cNvPr>
          <p:cNvSpPr/>
          <p:nvPr/>
        </p:nvSpPr>
        <p:spPr>
          <a:xfrm>
            <a:off x="11224589" y="5049238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7</a:t>
            </a:r>
          </a:p>
        </p:txBody>
      </p:sp>
      <p:sp>
        <p:nvSpPr>
          <p:cNvPr id="65" name="Flowchart: Process 64">
            <a:extLst>
              <a:ext uri="{FF2B5EF4-FFF2-40B4-BE49-F238E27FC236}">
                <a16:creationId xmlns:a16="http://schemas.microsoft.com/office/drawing/2014/main" id="{8E95C5B0-5499-576E-2CA2-A3EB5CDB41F2}"/>
              </a:ext>
            </a:extLst>
          </p:cNvPr>
          <p:cNvSpPr/>
          <p:nvPr/>
        </p:nvSpPr>
        <p:spPr>
          <a:xfrm>
            <a:off x="11596915" y="5033065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8</a:t>
            </a:r>
          </a:p>
        </p:txBody>
      </p:sp>
      <p:sp>
        <p:nvSpPr>
          <p:cNvPr id="66" name="Flowchart: Process 65">
            <a:extLst>
              <a:ext uri="{FF2B5EF4-FFF2-40B4-BE49-F238E27FC236}">
                <a16:creationId xmlns:a16="http://schemas.microsoft.com/office/drawing/2014/main" id="{A83022E4-CA85-8484-C7C4-F288F7DE6FCE}"/>
              </a:ext>
            </a:extLst>
          </p:cNvPr>
          <p:cNvSpPr/>
          <p:nvPr/>
        </p:nvSpPr>
        <p:spPr>
          <a:xfrm>
            <a:off x="11987032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9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37BCA85-DC22-51F9-3BFD-2CF84B471648}"/>
              </a:ext>
            </a:extLst>
          </p:cNvPr>
          <p:cNvSpPr/>
          <p:nvPr/>
        </p:nvSpPr>
        <p:spPr>
          <a:xfrm>
            <a:off x="826379" y="4515288"/>
            <a:ext cx="217156" cy="20215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2D633F9-953F-E2F1-148B-027A3BCEED75}"/>
              </a:ext>
            </a:extLst>
          </p:cNvPr>
          <p:cNvSpPr txBox="1"/>
          <p:nvPr/>
        </p:nvSpPr>
        <p:spPr>
          <a:xfrm>
            <a:off x="1190523" y="4420400"/>
            <a:ext cx="1041203" cy="386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NPC 1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309975D-CFA1-9F85-1884-FDF753A8F702}"/>
              </a:ext>
            </a:extLst>
          </p:cNvPr>
          <p:cNvSpPr/>
          <p:nvPr/>
        </p:nvSpPr>
        <p:spPr>
          <a:xfrm>
            <a:off x="4700414" y="4515288"/>
            <a:ext cx="217156" cy="20215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DFA6B7C-FFB3-9D89-5C9F-C8AECD45009A}"/>
              </a:ext>
            </a:extLst>
          </p:cNvPr>
          <p:cNvSpPr txBox="1"/>
          <p:nvPr/>
        </p:nvSpPr>
        <p:spPr>
          <a:xfrm>
            <a:off x="5064558" y="4420400"/>
            <a:ext cx="1041203" cy="386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NPC 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4D60216-A432-373A-B4D6-9DEF81B94D37}"/>
              </a:ext>
            </a:extLst>
          </p:cNvPr>
          <p:cNvSpPr/>
          <p:nvPr/>
        </p:nvSpPr>
        <p:spPr>
          <a:xfrm>
            <a:off x="8574448" y="4515288"/>
            <a:ext cx="217156" cy="2021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D593E49-ACB2-B2FA-6377-1B4804980C2C}"/>
              </a:ext>
            </a:extLst>
          </p:cNvPr>
          <p:cNvSpPr txBox="1"/>
          <p:nvPr/>
        </p:nvSpPr>
        <p:spPr>
          <a:xfrm>
            <a:off x="8938593" y="4420400"/>
            <a:ext cx="1041203" cy="386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NPC 3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C69EADC-EFC3-0E15-F123-DF882A6F9662}"/>
              </a:ext>
            </a:extLst>
          </p:cNvPr>
          <p:cNvCxnSpPr>
            <a:cxnSpLocks/>
          </p:cNvCxnSpPr>
          <p:nvPr/>
        </p:nvCxnSpPr>
        <p:spPr>
          <a:xfrm>
            <a:off x="1333682" y="5505925"/>
            <a:ext cx="359187" cy="455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Flowchart: Process 73">
            <a:extLst>
              <a:ext uri="{FF2B5EF4-FFF2-40B4-BE49-F238E27FC236}">
                <a16:creationId xmlns:a16="http://schemas.microsoft.com/office/drawing/2014/main" id="{462C3F74-60F1-860D-6492-5FAF7596A47C}"/>
              </a:ext>
            </a:extLst>
          </p:cNvPr>
          <p:cNvSpPr/>
          <p:nvPr/>
        </p:nvSpPr>
        <p:spPr>
          <a:xfrm>
            <a:off x="1180332" y="5242047"/>
            <a:ext cx="148171" cy="261289"/>
          </a:xfrm>
          <a:prstGeom prst="flowChartProcess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F08CABC-7133-F61B-0648-CD8BCBF42AA8}"/>
              </a:ext>
            </a:extLst>
          </p:cNvPr>
          <p:cNvSpPr txBox="1"/>
          <p:nvPr/>
        </p:nvSpPr>
        <p:spPr>
          <a:xfrm>
            <a:off x="1261863" y="5857927"/>
            <a:ext cx="4101026" cy="3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8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Corresponds to timestep 1 (0.5 seconds)</a:t>
            </a:r>
          </a:p>
        </p:txBody>
      </p:sp>
      <p:sp>
        <p:nvSpPr>
          <p:cNvPr id="76" name="Flowchart: Process 75">
            <a:extLst>
              <a:ext uri="{FF2B5EF4-FFF2-40B4-BE49-F238E27FC236}">
                <a16:creationId xmlns:a16="http://schemas.microsoft.com/office/drawing/2014/main" id="{BB3CBCFD-C81F-49D7-A4CB-618B55F16231}"/>
              </a:ext>
            </a:extLst>
          </p:cNvPr>
          <p:cNvSpPr/>
          <p:nvPr/>
        </p:nvSpPr>
        <p:spPr>
          <a:xfrm>
            <a:off x="5057810" y="5257704"/>
            <a:ext cx="148171" cy="261289"/>
          </a:xfrm>
          <a:prstGeom prst="flowChartProcess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020CC2CD-F90B-C031-D51B-11EFEA25CF82}"/>
              </a:ext>
            </a:extLst>
          </p:cNvPr>
          <p:cNvCxnSpPr>
            <a:cxnSpLocks/>
          </p:cNvCxnSpPr>
          <p:nvPr/>
        </p:nvCxnSpPr>
        <p:spPr>
          <a:xfrm flipH="1">
            <a:off x="4608725" y="5492261"/>
            <a:ext cx="528379" cy="427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Flowchart: Process 77">
            <a:extLst>
              <a:ext uri="{FF2B5EF4-FFF2-40B4-BE49-F238E27FC236}">
                <a16:creationId xmlns:a16="http://schemas.microsoft.com/office/drawing/2014/main" id="{805F64A8-B971-FCA6-53FC-3D52EE3BD9CF}"/>
              </a:ext>
            </a:extLst>
          </p:cNvPr>
          <p:cNvSpPr/>
          <p:nvPr/>
        </p:nvSpPr>
        <p:spPr>
          <a:xfrm>
            <a:off x="232090" y="6353726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Action NPC 1</a:t>
            </a:r>
          </a:p>
        </p:txBody>
      </p:sp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5E0316AE-2618-D429-FA17-963D4553A5F3}"/>
              </a:ext>
            </a:extLst>
          </p:cNvPr>
          <p:cNvCxnSpPr>
            <a:stCxn id="9" idx="2"/>
            <a:endCxn id="35" idx="1"/>
          </p:cNvCxnSpPr>
          <p:nvPr/>
        </p:nvCxnSpPr>
        <p:spPr>
          <a:xfrm rot="16200000" flipH="1">
            <a:off x="723859" y="2999574"/>
            <a:ext cx="737932" cy="256130"/>
          </a:xfrm>
          <a:prstGeom prst="bentConnector2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F00F5001-984C-46A2-C399-350AD6CFEF9E}"/>
              </a:ext>
            </a:extLst>
          </p:cNvPr>
          <p:cNvCxnSpPr>
            <a:stCxn id="37" idx="2"/>
            <a:endCxn id="78" idx="0"/>
          </p:cNvCxnSpPr>
          <p:nvPr/>
        </p:nvCxnSpPr>
        <p:spPr>
          <a:xfrm>
            <a:off x="869454" y="5679972"/>
            <a:ext cx="0" cy="67375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B0CC4EE-C911-98F7-3931-00D9C5E0B343}"/>
              </a:ext>
            </a:extLst>
          </p:cNvPr>
          <p:cNvSpPr txBox="1"/>
          <p:nvPr/>
        </p:nvSpPr>
        <p:spPr>
          <a:xfrm>
            <a:off x="518438" y="1544148"/>
            <a:ext cx="2422458" cy="418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22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 Encoding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F232462-D145-ED9C-CC65-210FB31ABC9B}"/>
              </a:ext>
            </a:extLst>
          </p:cNvPr>
          <p:cNvSpPr txBox="1"/>
          <p:nvPr/>
        </p:nvSpPr>
        <p:spPr>
          <a:xfrm>
            <a:off x="518438" y="3970730"/>
            <a:ext cx="3284874" cy="418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22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Time+NPC</a:t>
            </a:r>
            <a:r>
              <a:rPr lang="en-GB" sz="2122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Encoding</a:t>
            </a:r>
          </a:p>
        </p:txBody>
      </p:sp>
    </p:spTree>
    <p:extLst>
      <p:ext uri="{BB962C8B-B14F-4D97-AF65-F5344CB8AC3E}">
        <p14:creationId xmlns:p14="http://schemas.microsoft.com/office/powerpoint/2010/main" val="27690983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23196-AD24-9B75-E787-5DAA407BA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Slides – Taguchi Method Animation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1EED64-1481-F32B-95D8-DDEA6AA44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11C73A-74AF-6DC1-20D4-0DA020BA8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23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FD837E-74A0-275E-E23A-DDE0C3FE3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6481113A-625A-08AC-23FC-3F19A7D324ED}"/>
              </a:ext>
            </a:extLst>
          </p:cNvPr>
          <p:cNvCxnSpPr>
            <a:cxnSpLocks/>
            <a:endCxn id="19" idx="1"/>
          </p:cNvCxnSpPr>
          <p:nvPr/>
        </p:nvCxnSpPr>
        <p:spPr>
          <a:xfrm rot="5400000" flipH="1" flipV="1">
            <a:off x="7891338" y="5746625"/>
            <a:ext cx="1379243" cy="403059"/>
          </a:xfrm>
          <a:prstGeom prst="bentConnector2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F78E8A7-178D-DCB4-2ACC-E917F2DE4865}"/>
              </a:ext>
            </a:extLst>
          </p:cNvPr>
          <p:cNvCxnSpPr>
            <a:cxnSpLocks/>
          </p:cNvCxnSpPr>
          <p:nvPr/>
        </p:nvCxnSpPr>
        <p:spPr>
          <a:xfrm>
            <a:off x="4375338" y="6637775"/>
            <a:ext cx="4004093" cy="0"/>
          </a:xfrm>
          <a:prstGeom prst="line">
            <a:avLst/>
          </a:prstGeom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35AAAF0-93F6-E671-BC66-5918140ABA7D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3978103" y="5258532"/>
            <a:ext cx="426987" cy="1351996"/>
          </a:xfrm>
          <a:prstGeom prst="bentConnector2">
            <a:avLst/>
          </a:prstGeom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E544EAF3-7363-50AF-38AF-095658A517FF}"/>
              </a:ext>
            </a:extLst>
          </p:cNvPr>
          <p:cNvCxnSpPr>
            <a:cxnSpLocks/>
            <a:stCxn id="27" idx="2"/>
            <a:endCxn id="24" idx="0"/>
          </p:cNvCxnSpPr>
          <p:nvPr/>
        </p:nvCxnSpPr>
        <p:spPr>
          <a:xfrm rot="5400000">
            <a:off x="6246934" y="-279587"/>
            <a:ext cx="444256" cy="8374894"/>
          </a:xfrm>
          <a:prstGeom prst="bentConnector3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876B626-1E29-EA56-1667-C1741E4137CB}"/>
              </a:ext>
            </a:extLst>
          </p:cNvPr>
          <p:cNvCxnSpPr>
            <a:cxnSpLocks/>
            <a:stCxn id="31" idx="3"/>
            <a:endCxn id="27" idx="1"/>
          </p:cNvCxnSpPr>
          <p:nvPr/>
        </p:nvCxnSpPr>
        <p:spPr>
          <a:xfrm flipV="1">
            <a:off x="8165550" y="2557188"/>
            <a:ext cx="794470" cy="1288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797EA93-7085-9BC4-7FA5-A4689055D3F3}"/>
              </a:ext>
            </a:extLst>
          </p:cNvPr>
          <p:cNvCxnSpPr>
            <a:cxnSpLocks/>
            <a:stCxn id="35" idx="3"/>
            <a:endCxn id="31" idx="1"/>
          </p:cNvCxnSpPr>
          <p:nvPr/>
        </p:nvCxnSpPr>
        <p:spPr>
          <a:xfrm>
            <a:off x="3978104" y="2557188"/>
            <a:ext cx="794470" cy="1288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673CA0D-BA5B-FE7E-6B54-96B1078A3106}"/>
              </a:ext>
            </a:extLst>
          </p:cNvPr>
          <p:cNvCxnSpPr>
            <a:cxnSpLocks/>
            <a:stCxn id="23" idx="3"/>
            <a:endCxn id="15" idx="1"/>
          </p:cNvCxnSpPr>
          <p:nvPr/>
        </p:nvCxnSpPr>
        <p:spPr>
          <a:xfrm>
            <a:off x="3978103" y="5258532"/>
            <a:ext cx="794471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4" name="maineffects">
            <a:extLst>
              <a:ext uri="{FF2B5EF4-FFF2-40B4-BE49-F238E27FC236}">
                <a16:creationId xmlns:a16="http://schemas.microsoft.com/office/drawing/2014/main" id="{B7276DA0-A9ED-51F9-DE30-E695DB1C21EF}"/>
              </a:ext>
            </a:extLst>
          </p:cNvPr>
          <p:cNvGrpSpPr>
            <a:grpSpLocks/>
          </p:cNvGrpSpPr>
          <p:nvPr/>
        </p:nvGrpSpPr>
        <p:grpSpPr>
          <a:xfrm>
            <a:off x="4772574" y="4129988"/>
            <a:ext cx="3392977" cy="2257088"/>
            <a:chOff x="983432" y="2276872"/>
            <a:chExt cx="2520280" cy="1872208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6BA7EB96-FED5-D6B4-E806-92BFF43FF14D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6223E08-34CA-E09E-8991-DA0A183B341F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ANOVA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B810514-9F24-B4A7-7AD3-19606996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19776" y="2950352"/>
              <a:ext cx="2208935" cy="1088944"/>
            </a:xfrm>
            <a:prstGeom prst="rect">
              <a:avLst/>
            </a:prstGeom>
          </p:spPr>
        </p:pic>
      </p:grpSp>
      <p:grpSp>
        <p:nvGrpSpPr>
          <p:cNvPr id="18" name="anova">
            <a:extLst>
              <a:ext uri="{FF2B5EF4-FFF2-40B4-BE49-F238E27FC236}">
                <a16:creationId xmlns:a16="http://schemas.microsoft.com/office/drawing/2014/main" id="{F827F3CB-19CF-08C7-1D86-1715330945A1}"/>
              </a:ext>
            </a:extLst>
          </p:cNvPr>
          <p:cNvGrpSpPr>
            <a:grpSpLocks/>
          </p:cNvGrpSpPr>
          <p:nvPr/>
        </p:nvGrpSpPr>
        <p:grpSpPr>
          <a:xfrm>
            <a:off x="8782489" y="4129988"/>
            <a:ext cx="3392977" cy="2257088"/>
            <a:chOff x="983432" y="2276872"/>
            <a:chExt cx="2520280" cy="1872208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A0C52CB-26A6-73B4-BCA4-B1B06EC367A3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082ADD4-1634-038B-43E7-9E12A91B3486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Main Effects</a:t>
              </a:r>
            </a:p>
          </p:txBody>
        </p:sp>
        <p:pic>
          <p:nvPicPr>
            <p:cNvPr id="21" name="Picture 20" descr="A graph of a graph&#10;&#10;Description automatically generated with medium confidence">
              <a:extLst>
                <a:ext uri="{FF2B5EF4-FFF2-40B4-BE49-F238E27FC236}">
                  <a16:creationId xmlns:a16="http://schemas.microsoft.com/office/drawing/2014/main" id="{1E0CB78E-38B1-14F4-E5A2-8C50D62B8D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1464" y="2917962"/>
              <a:ext cx="1944216" cy="1166091"/>
            </a:xfrm>
            <a:prstGeom prst="rect">
              <a:avLst/>
            </a:prstGeom>
          </p:spPr>
        </p:pic>
      </p:grpSp>
      <p:grpSp>
        <p:nvGrpSpPr>
          <p:cNvPr id="22" name="modified l16 array">
            <a:extLst>
              <a:ext uri="{FF2B5EF4-FFF2-40B4-BE49-F238E27FC236}">
                <a16:creationId xmlns:a16="http://schemas.microsoft.com/office/drawing/2014/main" id="{B1696C25-1416-C7DA-7892-31CA521638F3}"/>
              </a:ext>
            </a:extLst>
          </p:cNvPr>
          <p:cNvGrpSpPr>
            <a:grpSpLocks/>
          </p:cNvGrpSpPr>
          <p:nvPr/>
        </p:nvGrpSpPr>
        <p:grpSpPr>
          <a:xfrm>
            <a:off x="585126" y="4129988"/>
            <a:ext cx="3392977" cy="2257088"/>
            <a:chOff x="983432" y="2276872"/>
            <a:chExt cx="2520280" cy="1872208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18118E7-E85C-0E0E-87E2-1AF61816B9AA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A86929C-E545-CA1D-AFB1-380228664FAD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Run experiment using modified L</a:t>
              </a:r>
              <a:r>
                <a:rPr lang="en-GB" sz="1910" baseline="-25000" dirty="0"/>
                <a:t>16</a:t>
              </a:r>
              <a:r>
                <a:rPr lang="en-GB" sz="1910" dirty="0"/>
                <a:t> array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0B03B37-DA15-8D75-60AC-7B4C0FB8DC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25404" y="2887440"/>
              <a:ext cx="1036336" cy="1227135"/>
            </a:xfrm>
            <a:prstGeom prst="rect">
              <a:avLst/>
            </a:prstGeom>
          </p:spPr>
        </p:pic>
      </p:grpSp>
      <p:grpSp>
        <p:nvGrpSpPr>
          <p:cNvPr id="26" name="linear graph">
            <a:extLst>
              <a:ext uri="{FF2B5EF4-FFF2-40B4-BE49-F238E27FC236}">
                <a16:creationId xmlns:a16="http://schemas.microsoft.com/office/drawing/2014/main" id="{2ACCA800-AA09-A684-CCB4-CBA571E2546C}"/>
              </a:ext>
            </a:extLst>
          </p:cNvPr>
          <p:cNvGrpSpPr>
            <a:grpSpLocks/>
          </p:cNvGrpSpPr>
          <p:nvPr/>
        </p:nvGrpSpPr>
        <p:grpSpPr>
          <a:xfrm>
            <a:off x="8960020" y="1428644"/>
            <a:ext cx="3392977" cy="2257088"/>
            <a:chOff x="983432" y="2276872"/>
            <a:chExt cx="2520280" cy="1872208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9E9C186A-92B5-CC66-2482-13C33FA5FA88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B34C309C-9BDF-9E1A-9CA0-A5F73EB17AA3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Linear Graph</a:t>
              </a: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3C608558-0515-3411-C6F9-15D177543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17907" y="2970800"/>
              <a:ext cx="2251330" cy="935687"/>
            </a:xfrm>
            <a:prstGeom prst="rect">
              <a:avLst/>
            </a:prstGeom>
          </p:spPr>
        </p:pic>
      </p:grpSp>
      <p:grpSp>
        <p:nvGrpSpPr>
          <p:cNvPr id="30" name="L116 orthogonal array">
            <a:extLst>
              <a:ext uri="{FF2B5EF4-FFF2-40B4-BE49-F238E27FC236}">
                <a16:creationId xmlns:a16="http://schemas.microsoft.com/office/drawing/2014/main" id="{1BC337A8-5794-87C6-2F9E-6376BCA90C88}"/>
              </a:ext>
            </a:extLst>
          </p:cNvPr>
          <p:cNvGrpSpPr>
            <a:grpSpLocks/>
          </p:cNvGrpSpPr>
          <p:nvPr/>
        </p:nvGrpSpPr>
        <p:grpSpPr>
          <a:xfrm>
            <a:off x="4772574" y="1441527"/>
            <a:ext cx="3392977" cy="2257088"/>
            <a:chOff x="983432" y="2276872"/>
            <a:chExt cx="2520280" cy="1872208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27CBAF46-F8C2-C278-28B8-F1A62CFE6B01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D785DC77-410E-54DD-3F81-77E6546663F4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L</a:t>
              </a:r>
              <a:r>
                <a:rPr lang="en-GB" sz="1910" baseline="-25000" dirty="0"/>
                <a:t>16</a:t>
              </a:r>
              <a:r>
                <a:rPr lang="en-GB" sz="1910" dirty="0"/>
                <a:t> orthogonal array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1F19F2B-5E12-4B65-6B84-8ADDDA438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488689" y="2916264"/>
              <a:ext cx="1509766" cy="1169487"/>
            </a:xfrm>
            <a:prstGeom prst="rect">
              <a:avLst/>
            </a:prstGeom>
          </p:spPr>
        </p:pic>
      </p:grpSp>
      <p:grpSp>
        <p:nvGrpSpPr>
          <p:cNvPr id="34" name="FactorLevelSelection">
            <a:extLst>
              <a:ext uri="{FF2B5EF4-FFF2-40B4-BE49-F238E27FC236}">
                <a16:creationId xmlns:a16="http://schemas.microsoft.com/office/drawing/2014/main" id="{01336F1F-A0BA-0F69-C560-066EF656DB8E}"/>
              </a:ext>
            </a:extLst>
          </p:cNvPr>
          <p:cNvGrpSpPr>
            <a:grpSpLocks/>
          </p:cNvGrpSpPr>
          <p:nvPr/>
        </p:nvGrpSpPr>
        <p:grpSpPr>
          <a:xfrm>
            <a:off x="585127" y="1428644"/>
            <a:ext cx="3392977" cy="2257088"/>
            <a:chOff x="983432" y="2276872"/>
            <a:chExt cx="2520280" cy="1872208"/>
          </a:xfrm>
          <a:solidFill>
            <a:schemeClr val="accent1"/>
          </a:solidFill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BD78FD5E-ED0C-71DF-30F3-657A0121AF88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47C2A495-18DF-999A-F6A0-A1FABF74BE4F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>
                  <a:solidFill>
                    <a:srgbClr val="F2EFE5"/>
                  </a:solidFill>
                </a:rPr>
                <a:t>Factor and Level Selection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CDB85D4-CB45-6586-B6BF-5225BB3B1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96953" y="3084425"/>
              <a:ext cx="2297301" cy="720594"/>
            </a:xfrm>
            <a:prstGeom prst="rect">
              <a:avLst/>
            </a:prstGeom>
            <a:grpFill/>
          </p:spPr>
        </p:pic>
      </p:grpSp>
      <p:pic>
        <p:nvPicPr>
          <p:cNvPr id="38" name="Main effects Large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5F26DC5F-0E8B-DFDE-7F50-665B1F5210F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274" y="-1270492"/>
            <a:ext cx="9805938" cy="5266711"/>
          </a:xfrm>
          <a:prstGeom prst="rect">
            <a:avLst/>
          </a:prstGeom>
        </p:spPr>
      </p:pic>
      <p:pic>
        <p:nvPicPr>
          <p:cNvPr id="39" name="AnovaLarge">
            <a:extLst>
              <a:ext uri="{FF2B5EF4-FFF2-40B4-BE49-F238E27FC236}">
                <a16:creationId xmlns:a16="http://schemas.microsoft.com/office/drawing/2014/main" id="{F844FD3F-E708-36E3-3C04-C98F83BD46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17628" y="-1327897"/>
            <a:ext cx="10820497" cy="4776748"/>
          </a:xfrm>
          <a:prstGeom prst="rect">
            <a:avLst/>
          </a:prstGeom>
        </p:spPr>
      </p:pic>
      <p:pic>
        <p:nvPicPr>
          <p:cNvPr id="40" name="Modified 16 orth array large">
            <a:extLst>
              <a:ext uri="{FF2B5EF4-FFF2-40B4-BE49-F238E27FC236}">
                <a16:creationId xmlns:a16="http://schemas.microsoft.com/office/drawing/2014/main" id="{B54FDDC8-A5C7-940C-3AB2-5566542E5CF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08305" y="1195807"/>
            <a:ext cx="5233838" cy="5549764"/>
          </a:xfrm>
          <a:prstGeom prst="rect">
            <a:avLst/>
          </a:prstGeom>
        </p:spPr>
      </p:pic>
      <p:pic>
        <p:nvPicPr>
          <p:cNvPr id="41" name="LinearGraphLarge">
            <a:extLst>
              <a:ext uri="{FF2B5EF4-FFF2-40B4-BE49-F238E27FC236}">
                <a16:creationId xmlns:a16="http://schemas.microsoft.com/office/drawing/2014/main" id="{1EEB246C-2F2E-5FB2-1437-0635BBFBBE4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2639" y="5756616"/>
            <a:ext cx="11189491" cy="4164513"/>
          </a:xfrm>
          <a:prstGeom prst="rect">
            <a:avLst/>
          </a:prstGeom>
        </p:spPr>
      </p:pic>
      <p:pic>
        <p:nvPicPr>
          <p:cNvPr id="42" name="L16 ortogonal Array Large">
            <a:extLst>
              <a:ext uri="{FF2B5EF4-FFF2-40B4-BE49-F238E27FC236}">
                <a16:creationId xmlns:a16="http://schemas.microsoft.com/office/drawing/2014/main" id="{0EB23A4F-DE75-0B90-F1B0-6775208248C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98555" y="3762078"/>
            <a:ext cx="7975541" cy="5532334"/>
          </a:xfrm>
          <a:prstGeom prst="rect">
            <a:avLst/>
          </a:prstGeom>
        </p:spPr>
      </p:pic>
      <p:pic>
        <p:nvPicPr>
          <p:cNvPr id="43" name="FactorLevelLarge">
            <a:extLst>
              <a:ext uri="{FF2B5EF4-FFF2-40B4-BE49-F238E27FC236}">
                <a16:creationId xmlns:a16="http://schemas.microsoft.com/office/drawing/2014/main" id="{2AA60C2B-38E5-360E-CBFD-C12DB376400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59714" y="5762984"/>
            <a:ext cx="12183001" cy="342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29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667 -0.63635 L 0.05703 -0.46991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85" y="8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638 -0.48611 L -0.25638 -0.34004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073 -0.69005 L 0.00703 -0.51829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85" y="8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9453 0.1956 L 0.0263 0.01134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42" y="-92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523 0.63472 L -0.08177 0.40972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" y="-11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982 0.5882 L 0.0168 0.36551 " pathEditMode="relative" rAng="0" ptsTypes="AA">
                                      <p:cBhvr>
                                        <p:cTn id="8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51" y="-111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76B2-44E3-1394-880D-48D40AAA8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Research</a:t>
            </a:r>
            <a:r>
              <a:rPr lang="de-DE" dirty="0"/>
              <a:t> Questions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C97D0-EE36-41B2-1F53-40763494E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7DBA9-0F1B-4CC4-700E-2CB53E843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3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BBB59F-95F1-4F6D-8FBA-4AD7BD12D4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D27A76-ABF7-4AA9-706E-84A799217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2435983"/>
            <a:ext cx="8484129" cy="311348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Q1: </a:t>
            </a:r>
            <a:r>
              <a:rPr lang="en-US" sz="2400" dirty="0"/>
              <a:t>Is a genetic algorithm suitable for generating critical 	driving scenarios compared to random search?</a:t>
            </a:r>
            <a:br>
              <a:rPr lang="en-US" sz="2400" dirty="0"/>
            </a:br>
            <a:endParaRPr lang="en-US" sz="2400" dirty="0"/>
          </a:p>
          <a:p>
            <a:endParaRPr lang="de-D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Q2: </a:t>
            </a:r>
            <a:r>
              <a:rPr lang="en-US" sz="2400" dirty="0"/>
              <a:t>Can the performance of a genetic algorithm be 	improved by optimizing the control parameter using the 	Taguchi method?</a:t>
            </a:r>
          </a:p>
        </p:txBody>
      </p:sp>
    </p:spTree>
    <p:extLst>
      <p:ext uri="{BB962C8B-B14F-4D97-AF65-F5344CB8AC3E}">
        <p14:creationId xmlns:p14="http://schemas.microsoft.com/office/powerpoint/2010/main" val="213290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5680-EDF1-A53F-DFF8-417264473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8F70D-AFE9-B9C4-42F8-107BF7141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Traffic Manger </a:t>
            </a:r>
            <a:r>
              <a:rPr lang="en-US" dirty="0"/>
              <a:t>provides a traffic simulation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Vehicles and pedestrians move through the simulation in a realistic manner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Provides an interface to alter individual actor </a:t>
            </a:r>
            <a:r>
              <a:rPr lang="en-US" dirty="0" err="1"/>
              <a:t>behaviour</a:t>
            </a:r>
            <a:r>
              <a:rPr lang="en-US" dirty="0"/>
              <a:t> through actions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Example actions: LaneChange, </a:t>
            </a:r>
            <a:r>
              <a:rPr lang="en-US" dirty="0" err="1"/>
              <a:t>JunctionSelection</a:t>
            </a:r>
            <a:r>
              <a:rPr lang="en-US" dirty="0"/>
              <a:t>, </a:t>
            </a:r>
            <a:r>
              <a:rPr lang="en-US" dirty="0" err="1"/>
              <a:t>ModifyTargetVelocity</a:t>
            </a:r>
            <a:r>
              <a:rPr lang="en-US" dirty="0"/>
              <a:t>, </a:t>
            </a:r>
            <a:r>
              <a:rPr lang="en-US" dirty="0" err="1"/>
              <a:t>CrossRoad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Genetic Algorithm </a:t>
            </a:r>
            <a:r>
              <a:rPr lang="en-US" dirty="0"/>
              <a:t>optimizes the fitness function by directing NPCs through actions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83E9B8-1DD5-5885-7C1E-9338AD40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9F3B2-84CF-5AC7-3565-2A741B54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4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8D2BDE-25E2-BFA8-4D16-27F60CE42A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956AD7-C2C4-DD0B-F66E-9C2F21B122FC}"/>
              </a:ext>
            </a:extLst>
          </p:cNvPr>
          <p:cNvSpPr/>
          <p:nvPr/>
        </p:nvSpPr>
        <p:spPr>
          <a:xfrm>
            <a:off x="1737410" y="4082152"/>
            <a:ext cx="4731652" cy="1826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800" dirty="0"/>
              <a:t>Traffic Manger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D03221-6DFB-5ADD-545F-106BFB1C8A3E}"/>
              </a:ext>
            </a:extLst>
          </p:cNvPr>
          <p:cNvSpPr/>
          <p:nvPr/>
        </p:nvSpPr>
        <p:spPr>
          <a:xfrm>
            <a:off x="2034404" y="4736202"/>
            <a:ext cx="4224205" cy="1092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dirty="0"/>
              <a:t>Action Interface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32915A-DED0-7E80-FDDC-0B77EF620010}"/>
              </a:ext>
            </a:extLst>
          </p:cNvPr>
          <p:cNvSpPr/>
          <p:nvPr/>
        </p:nvSpPr>
        <p:spPr>
          <a:xfrm>
            <a:off x="2299613" y="5312281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98036D-32C3-6BEC-9FE3-CB5D97654BF5}"/>
              </a:ext>
            </a:extLst>
          </p:cNvPr>
          <p:cNvSpPr/>
          <p:nvPr/>
        </p:nvSpPr>
        <p:spPr>
          <a:xfrm>
            <a:off x="2225250" y="5256396"/>
            <a:ext cx="3842512" cy="440168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7FF16A-3D2F-812E-2B37-CBC7074D3D5E}"/>
              </a:ext>
            </a:extLst>
          </p:cNvPr>
          <p:cNvSpPr/>
          <p:nvPr/>
        </p:nvSpPr>
        <p:spPr>
          <a:xfrm>
            <a:off x="8299965" y="4082151"/>
            <a:ext cx="3015400" cy="18204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Genetic Algorithm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6301BD-83A9-870B-4BD9-95FB7DF2DABB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 flipV="1">
            <a:off x="6469062" y="4992393"/>
            <a:ext cx="1830903" cy="282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906C5238-5D48-DE93-97C7-A6004650E8A1}"/>
              </a:ext>
            </a:extLst>
          </p:cNvPr>
          <p:cNvCxnSpPr>
            <a:cxnSpLocks/>
            <a:stCxn id="13" idx="2"/>
            <a:endCxn id="10" idx="2"/>
          </p:cNvCxnSpPr>
          <p:nvPr/>
        </p:nvCxnSpPr>
        <p:spPr>
          <a:xfrm rot="5400000" flipH="1">
            <a:off x="6874051" y="2969020"/>
            <a:ext cx="206070" cy="5661159"/>
          </a:xfrm>
          <a:prstGeom prst="bentConnector3">
            <a:avLst>
              <a:gd name="adj1" fmla="val -110933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44AC9E5-E41E-0C32-C25F-BF2888520E91}"/>
              </a:ext>
            </a:extLst>
          </p:cNvPr>
          <p:cNvSpPr/>
          <p:nvPr/>
        </p:nvSpPr>
        <p:spPr>
          <a:xfrm>
            <a:off x="6828300" y="4528953"/>
            <a:ext cx="1112426" cy="38099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Fitness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DE97AC0-C88E-0F6F-E6AA-3672899C0F88}"/>
              </a:ext>
            </a:extLst>
          </p:cNvPr>
          <p:cNvSpPr/>
          <p:nvPr/>
        </p:nvSpPr>
        <p:spPr>
          <a:xfrm>
            <a:off x="3277323" y="5312281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3D9DD5B-BAF8-129F-46E1-FEFB2B6B821F}"/>
              </a:ext>
            </a:extLst>
          </p:cNvPr>
          <p:cNvSpPr/>
          <p:nvPr/>
        </p:nvSpPr>
        <p:spPr>
          <a:xfrm>
            <a:off x="4260413" y="5321045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AA248F5-9603-2A28-D1F8-08830A45C5B2}"/>
              </a:ext>
            </a:extLst>
          </p:cNvPr>
          <p:cNvSpPr/>
          <p:nvPr/>
        </p:nvSpPr>
        <p:spPr>
          <a:xfrm>
            <a:off x="5164087" y="5312281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039358-9C49-FFE6-D6DA-7E934A5845B8}"/>
              </a:ext>
            </a:extLst>
          </p:cNvPr>
          <p:cNvSpPr txBox="1"/>
          <p:nvPr/>
        </p:nvSpPr>
        <p:spPr>
          <a:xfrm>
            <a:off x="4966823" y="6293839"/>
            <a:ext cx="3371116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800" dirty="0"/>
              <a:t>Visualization of simulation setup</a:t>
            </a:r>
          </a:p>
        </p:txBody>
      </p:sp>
    </p:spTree>
    <p:extLst>
      <p:ext uri="{BB962C8B-B14F-4D97-AF65-F5344CB8AC3E}">
        <p14:creationId xmlns:p14="http://schemas.microsoft.com/office/powerpoint/2010/main" val="153551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2E7998B-E1B6-E57F-C973-522DD9563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 [Holland 1975]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E61B62-92E0-73CE-322F-2A9CA08FD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7075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Search algorithm inspired by the process of natural selection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Can efficiently navigate large search spaces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Population-Based Optimization: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Operates on a population of individuals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Individuals evolve over multiple generations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Best individuals reproduce using crossover and mutation operations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One individual consist of one chromosome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One chromosome consists of a list of genes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One chromosome describes one solution to the search problem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Usually needs a custom encoding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GB" dirty="0"/>
              <a:t>Two different encoding were designed to contain the actions for all NPCs for a whole simulation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ACFFED-357D-4ECA-F202-397A82147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A4F0B-F510-0FE8-1E66-6BF6ED6E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5</a:t>
            </a:fld>
            <a:endParaRPr lang="de-DE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D2BCB5-47C6-1C84-51AD-F5E40880BF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25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Algorithm: Chromosome Action Sequence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6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17551" y="2106489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D0CA043-0B3A-355A-CFCA-9BAC5EEDF1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80588" y="2204656"/>
            <a:ext cx="10883691" cy="583197"/>
            <a:chOff x="880588" y="2204656"/>
            <a:chExt cx="10883691" cy="58319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780FECA-09FE-B226-16D0-A5D4C596831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80588" y="2204656"/>
              <a:ext cx="3148378" cy="583197"/>
              <a:chOff x="610216" y="1654959"/>
              <a:chExt cx="3148378" cy="583197"/>
            </a:xfrm>
          </p:grpSpPr>
          <p:sp>
            <p:nvSpPr>
              <p:cNvPr id="10" name="Flowchart: Process 9">
                <a:extLst>
                  <a:ext uri="{FF2B5EF4-FFF2-40B4-BE49-F238E27FC236}">
                    <a16:creationId xmlns:a16="http://schemas.microsoft.com/office/drawing/2014/main" id="{84C42055-25AF-C381-6D40-02E4F548F00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0216" y="1654959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0</a:t>
                </a:r>
              </a:p>
            </p:txBody>
          </p:sp>
          <p:sp>
            <p:nvSpPr>
              <p:cNvPr id="11" name="Flowchart: Process 10">
                <a:extLst>
                  <a:ext uri="{FF2B5EF4-FFF2-40B4-BE49-F238E27FC236}">
                    <a16:creationId xmlns:a16="http://schemas.microsoft.com/office/drawing/2014/main" id="{3405A806-C5F2-DB2D-503A-15ED46E98C1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62010" y="1665074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2" name="Flowchart: Process 11">
                <a:extLst>
                  <a:ext uri="{FF2B5EF4-FFF2-40B4-BE49-F238E27FC236}">
                    <a16:creationId xmlns:a16="http://schemas.microsoft.com/office/drawing/2014/main" id="{6F6D0FF5-CAF9-9939-1AB1-5EBC89596A7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13804" y="1665074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13" name="Flowchart: Process 12">
                <a:extLst>
                  <a:ext uri="{FF2B5EF4-FFF2-40B4-BE49-F238E27FC236}">
                    <a16:creationId xmlns:a16="http://schemas.microsoft.com/office/drawing/2014/main" id="{62E8B015-0F5F-0F3B-F84E-F0959601DC3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65598" y="1672490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14" name="Flowchart: Process 13">
                <a:extLst>
                  <a:ext uri="{FF2B5EF4-FFF2-40B4-BE49-F238E27FC236}">
                    <a16:creationId xmlns:a16="http://schemas.microsoft.com/office/drawing/2014/main" id="{71003BFE-A3AE-451E-8AC7-8B776A10083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17392" y="1672490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15" name="Flowchart: Process 14">
                <a:extLst>
                  <a:ext uri="{FF2B5EF4-FFF2-40B4-BE49-F238E27FC236}">
                    <a16:creationId xmlns:a16="http://schemas.microsoft.com/office/drawing/2014/main" id="{A89686BE-9752-6400-253C-AFD01BB7D51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69186" y="1672490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</p:grpSp>
        <p:sp>
          <p:nvSpPr>
            <p:cNvPr id="16" name="Flowchart: Process 15">
              <a:extLst>
                <a:ext uri="{FF2B5EF4-FFF2-40B4-BE49-F238E27FC236}">
                  <a16:creationId xmlns:a16="http://schemas.microsoft.com/office/drawing/2014/main" id="{9F654CB3-782A-F144-25EB-7F04D961AAA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191352" y="222218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7" name="Flowchart: Process 16">
              <a:extLst>
                <a:ext uri="{FF2B5EF4-FFF2-40B4-BE49-F238E27FC236}">
                  <a16:creationId xmlns:a16="http://schemas.microsoft.com/office/drawing/2014/main" id="{0AA14A1C-AF44-CD26-B4EF-687A9B6C1B3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743146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AFA35A0F-3F76-D694-B578-A855472337A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298339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09670BF5-5B76-32B3-E806-CFB8D909DA1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853532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DA886129-50C7-3E06-F1BB-E26EDA5AF61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401927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21" name="Flowchart: Process 20">
              <a:extLst>
                <a:ext uri="{FF2B5EF4-FFF2-40B4-BE49-F238E27FC236}">
                  <a16:creationId xmlns:a16="http://schemas.microsoft.com/office/drawing/2014/main" id="{D452BD39-FBBA-2696-93A7-A94E9D5D16B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950322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11</a:t>
              </a:r>
            </a:p>
          </p:txBody>
        </p:sp>
        <p:sp>
          <p:nvSpPr>
            <p:cNvPr id="22" name="Flowchart: Process 21">
              <a:extLst>
                <a:ext uri="{FF2B5EF4-FFF2-40B4-BE49-F238E27FC236}">
                  <a16:creationId xmlns:a16="http://schemas.microsoft.com/office/drawing/2014/main" id="{C6682CAD-718D-8C13-1723-095DA1D4C0E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505515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23" name="Flowchart: Process 22">
              <a:extLst>
                <a:ext uri="{FF2B5EF4-FFF2-40B4-BE49-F238E27FC236}">
                  <a16:creationId xmlns:a16="http://schemas.microsoft.com/office/drawing/2014/main" id="{B9F09A31-8CCF-2089-FA6A-88DE034462C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53910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24" name="Flowchart: Process 23">
              <a:extLst>
                <a:ext uri="{FF2B5EF4-FFF2-40B4-BE49-F238E27FC236}">
                  <a16:creationId xmlns:a16="http://schemas.microsoft.com/office/drawing/2014/main" id="{4D8E2F65-1F6C-1901-6F76-2C1F4410B65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15229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14</a:t>
              </a:r>
            </a:p>
          </p:txBody>
        </p:sp>
        <p:sp>
          <p:nvSpPr>
            <p:cNvPr id="25" name="Flowchart: Process 24">
              <a:extLst>
                <a:ext uri="{FF2B5EF4-FFF2-40B4-BE49-F238E27FC236}">
                  <a16:creationId xmlns:a16="http://schemas.microsoft.com/office/drawing/2014/main" id="{C50BFF59-1BB3-5DA5-8F73-3450452C773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176548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15</a:t>
              </a:r>
            </a:p>
          </p:txBody>
        </p:sp>
        <p:sp>
          <p:nvSpPr>
            <p:cNvPr id="26" name="Flowchart: Process 25">
              <a:extLst>
                <a:ext uri="{FF2B5EF4-FFF2-40B4-BE49-F238E27FC236}">
                  <a16:creationId xmlns:a16="http://schemas.microsoft.com/office/drawing/2014/main" id="{29A8C91D-4E0A-BF44-3BB5-E27B7BDC7B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722216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27" name="Flowchart: Process 26">
              <a:extLst>
                <a:ext uri="{FF2B5EF4-FFF2-40B4-BE49-F238E27FC236}">
                  <a16:creationId xmlns:a16="http://schemas.microsoft.com/office/drawing/2014/main" id="{C00FCE90-F699-38D8-6326-4B981001397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271283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17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0B6EC2-8048-2CE6-13F2-E513EBDB0A3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823077" y="2204656"/>
              <a:ext cx="941202" cy="565666"/>
              <a:chOff x="11058664" y="4847579"/>
              <a:chExt cx="941202" cy="565666"/>
            </a:xfrm>
          </p:grpSpPr>
          <p:sp>
            <p:nvSpPr>
              <p:cNvPr id="28" name="Flowchart: Process 27">
                <a:extLst>
                  <a:ext uri="{FF2B5EF4-FFF2-40B4-BE49-F238E27FC236}">
                    <a16:creationId xmlns:a16="http://schemas.microsoft.com/office/drawing/2014/main" id="{22739E0A-A2FB-3807-0FC1-187D23DCE6B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058664" y="4847579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18</a:t>
                </a:r>
              </a:p>
            </p:txBody>
          </p:sp>
          <p:sp>
            <p:nvSpPr>
              <p:cNvPr id="29" name="Flowchart: Process 28">
                <a:extLst>
                  <a:ext uri="{FF2B5EF4-FFF2-40B4-BE49-F238E27FC236}">
                    <a16:creationId xmlns:a16="http://schemas.microsoft.com/office/drawing/2014/main" id="{4F9E2B34-5A5B-844F-DD88-5B4A7CD4223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610458" y="4847579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19</a:t>
                </a:r>
              </a:p>
            </p:txBody>
          </p:sp>
        </p:grpSp>
      </p:grpSp>
      <p:sp>
        <p:nvSpPr>
          <p:cNvPr id="54" name="TimeIndicator">
            <a:extLst>
              <a:ext uri="{FF2B5EF4-FFF2-40B4-BE49-F238E27FC236}">
                <a16:creationId xmlns:a16="http://schemas.microsoft.com/office/drawing/2014/main" id="{784B1F19-4087-546D-C9D9-16229C10500E}"/>
              </a:ext>
            </a:extLst>
          </p:cNvPr>
          <p:cNvSpPr/>
          <p:nvPr/>
        </p:nvSpPr>
        <p:spPr>
          <a:xfrm>
            <a:off x="4124434" y="2178597"/>
            <a:ext cx="523244" cy="652846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6" name="Road" descr="A road with white lines&#10;&#10;Description automatically generated">
            <a:extLst>
              <a:ext uri="{FF2B5EF4-FFF2-40B4-BE49-F238E27FC236}">
                <a16:creationId xmlns:a16="http://schemas.microsoft.com/office/drawing/2014/main" id="{BF20827C-D327-F0D3-6632-7B81A4FAAA1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823" y="4338260"/>
            <a:ext cx="10628478" cy="1895592"/>
          </a:xfrm>
          <a:prstGeom prst="rect">
            <a:avLst/>
          </a:prstGeom>
        </p:spPr>
      </p:pic>
      <p:pic>
        <p:nvPicPr>
          <p:cNvPr id="58" name="EGO">
            <a:extLst>
              <a:ext uri="{FF2B5EF4-FFF2-40B4-BE49-F238E27FC236}">
                <a16:creationId xmlns:a16="http://schemas.microsoft.com/office/drawing/2014/main" id="{26F84B31-7251-66F7-4E8C-07400ECE8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40345" y="4979642"/>
            <a:ext cx="2159097" cy="1618816"/>
          </a:xfrm>
          <a:prstGeom prst="rect">
            <a:avLst/>
          </a:prstGeom>
        </p:spPr>
      </p:pic>
      <p:pic>
        <p:nvPicPr>
          <p:cNvPr id="60" name="NPC">
            <a:extLst>
              <a:ext uri="{FF2B5EF4-FFF2-40B4-BE49-F238E27FC236}">
                <a16:creationId xmlns:a16="http://schemas.microsoft.com/office/drawing/2014/main" id="{96806ADC-1585-37F9-D27F-4C3EBAF20C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8669" y="4985797"/>
            <a:ext cx="2159095" cy="1618816"/>
          </a:xfrm>
          <a:prstGeom prst="rect">
            <a:avLst/>
          </a:prstGeom>
        </p:spPr>
      </p:pic>
      <p:sp>
        <p:nvSpPr>
          <p:cNvPr id="3" name="ModTargetVelUp">
            <a:extLst>
              <a:ext uri="{FF2B5EF4-FFF2-40B4-BE49-F238E27FC236}">
                <a16:creationId xmlns:a16="http://schemas.microsoft.com/office/drawing/2014/main" id="{8A626C14-CAE1-6098-61B1-0CA861CBF2C6}"/>
              </a:ext>
            </a:extLst>
          </p:cNvPr>
          <p:cNvSpPr/>
          <p:nvPr/>
        </p:nvSpPr>
        <p:spPr>
          <a:xfrm>
            <a:off x="4229216" y="3260521"/>
            <a:ext cx="4479692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 err="1"/>
              <a:t>ModifyTargetVelocity</a:t>
            </a:r>
            <a:r>
              <a:rPr lang="en-GB" dirty="0"/>
              <a:t>(160%)</a:t>
            </a:r>
          </a:p>
        </p:txBody>
      </p:sp>
      <p:sp>
        <p:nvSpPr>
          <p:cNvPr id="7" name="ModTargetVelDown">
            <a:extLst>
              <a:ext uri="{FF2B5EF4-FFF2-40B4-BE49-F238E27FC236}">
                <a16:creationId xmlns:a16="http://schemas.microsoft.com/office/drawing/2014/main" id="{BF4FB108-DA51-172B-A2E8-19E2C1A22BF7}"/>
              </a:ext>
            </a:extLst>
          </p:cNvPr>
          <p:cNvSpPr/>
          <p:nvPr/>
        </p:nvSpPr>
        <p:spPr>
          <a:xfrm>
            <a:off x="4229216" y="3254366"/>
            <a:ext cx="4479692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 err="1"/>
              <a:t>ModifyTargetVelocity</a:t>
            </a:r>
            <a:r>
              <a:rPr lang="en-GB" dirty="0"/>
              <a:t>(10%)</a:t>
            </a:r>
          </a:p>
        </p:txBody>
      </p:sp>
      <p:sp>
        <p:nvSpPr>
          <p:cNvPr id="30" name="LaneChangeLeft">
            <a:extLst>
              <a:ext uri="{FF2B5EF4-FFF2-40B4-BE49-F238E27FC236}">
                <a16:creationId xmlns:a16="http://schemas.microsoft.com/office/drawing/2014/main" id="{27F5FA95-16E1-95AF-2CF9-D40B491AC0B9}"/>
              </a:ext>
            </a:extLst>
          </p:cNvPr>
          <p:cNvSpPr/>
          <p:nvPr/>
        </p:nvSpPr>
        <p:spPr>
          <a:xfrm>
            <a:off x="4973366" y="3260521"/>
            <a:ext cx="2991391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/>
              <a:t>LaneChange(left)</a:t>
            </a:r>
          </a:p>
        </p:txBody>
      </p:sp>
      <p:sp>
        <p:nvSpPr>
          <p:cNvPr id="31" name="LaneChangeRight">
            <a:extLst>
              <a:ext uri="{FF2B5EF4-FFF2-40B4-BE49-F238E27FC236}">
                <a16:creationId xmlns:a16="http://schemas.microsoft.com/office/drawing/2014/main" id="{D73D37A1-32AF-C1DC-55F0-F8E5947FEAE4}"/>
              </a:ext>
            </a:extLst>
          </p:cNvPr>
          <p:cNvSpPr/>
          <p:nvPr/>
        </p:nvSpPr>
        <p:spPr>
          <a:xfrm>
            <a:off x="4973366" y="3268090"/>
            <a:ext cx="2991391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/>
              <a:t>LaneChange(right)</a:t>
            </a:r>
          </a:p>
        </p:txBody>
      </p:sp>
      <p:sp>
        <p:nvSpPr>
          <p:cNvPr id="32" name="noAction">
            <a:extLst>
              <a:ext uri="{FF2B5EF4-FFF2-40B4-BE49-F238E27FC236}">
                <a16:creationId xmlns:a16="http://schemas.microsoft.com/office/drawing/2014/main" id="{F86CA5F3-76FC-98D9-E8D1-88AE3DE4C388}"/>
              </a:ext>
            </a:extLst>
          </p:cNvPr>
          <p:cNvSpPr/>
          <p:nvPr/>
        </p:nvSpPr>
        <p:spPr>
          <a:xfrm>
            <a:off x="5480583" y="3288238"/>
            <a:ext cx="1976957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 err="1"/>
              <a:t>noAction</a:t>
            </a:r>
            <a:r>
              <a:rPr lang="en-GB" dirty="0"/>
              <a:t>()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25A800A-24B9-05A5-F7C0-1B20939EBFC7}"/>
              </a:ext>
            </a:extLst>
          </p:cNvPr>
          <p:cNvSpPr txBox="1"/>
          <p:nvPr/>
        </p:nvSpPr>
        <p:spPr>
          <a:xfrm>
            <a:off x="1902426" y="6324689"/>
            <a:ext cx="9133269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800" dirty="0"/>
              <a:t>Animation describing a simple action sequence of one NPC encoded into a chromosome</a:t>
            </a:r>
          </a:p>
        </p:txBody>
      </p:sp>
    </p:spTree>
    <p:extLst>
      <p:ext uri="{BB962C8B-B14F-4D97-AF65-F5344CB8AC3E}">
        <p14:creationId xmlns:p14="http://schemas.microsoft.com/office/powerpoint/2010/main" val="2961971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0123E-6 3.47222E-7 L 0.06626 -0.0004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13" y="-2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67 -0.00325 L 0.09964 -0.1217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48" y="-592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9509E-6 2.08333E-6 L 0.04331 -0.0002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0" y="-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626 -0.00043 L 0.12638 -0.00065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6" y="-2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964 -0.12174 L 0.2205 -0.1224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37" y="-4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331 -0.00022 L 0.08577 -0.0004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3" y="-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638 -0.00065 L 0.17902 -0.00087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6" y="-2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05 -0.1224 L 0.32381 -0.1232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6" y="-4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577 -0.00044 L 0.12896 -0.00087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0" y="-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902 -0.00087 L 0.23362 -0.0008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24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381 -0.12326 L 0.43301 -0.1219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60" y="65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896 -0.00087 L 0.17129 -0.0013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0" y="-2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62 -0.00087 L 0.30037 0.00021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7" y="-152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301 -0.12196 L 0.53915 0.00109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01" y="6141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129 -0.0013 L 0.213 -0.0013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6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037 0.00021 L 0.36258 0.00152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4" y="304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3915 0.00109 L 0.5708 0.0008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3" y="-22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3 -0.0013 L 0.25669 -0.00174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4" y="-22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4" grpId="2" animBg="1"/>
      <p:bldP spid="54" grpId="3" animBg="1"/>
      <p:bldP spid="54" grpId="4" animBg="1"/>
      <p:bldP spid="54" grpId="5" animBg="1"/>
      <p:bldP spid="3" grpId="0" animBg="1"/>
      <p:bldP spid="3" grpId="1" animBg="1"/>
      <p:bldP spid="7" grpId="0" animBg="1"/>
      <p:bldP spid="7" grpId="1" animBg="1"/>
      <p:bldP spid="30" grpId="1" animBg="1"/>
      <p:bldP spid="31" grpId="0" animBg="1"/>
      <p:bldP spid="31" grpId="1" animBg="1"/>
      <p:bldP spid="32" grpId="0" animBg="1"/>
      <p:bldP spid="3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Algorithm: Crossover Operation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7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D87A1-B738-3654-F4B6-6DF9ADF3E60E}"/>
              </a:ext>
            </a:extLst>
          </p:cNvPr>
          <p:cNvSpPr/>
          <p:nvPr/>
        </p:nvSpPr>
        <p:spPr>
          <a:xfrm>
            <a:off x="790101" y="4245784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/>
          <p:nvPr/>
        </p:nvSpPr>
        <p:spPr>
          <a:xfrm>
            <a:off x="790101" y="3219930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780FECA-09FE-B226-16D0-A5D4C596831F}"/>
              </a:ext>
            </a:extLst>
          </p:cNvPr>
          <p:cNvGrpSpPr/>
          <p:nvPr/>
        </p:nvGrpSpPr>
        <p:grpSpPr>
          <a:xfrm>
            <a:off x="953138" y="3318097"/>
            <a:ext cx="3148378" cy="583197"/>
            <a:chOff x="610216" y="1654959"/>
            <a:chExt cx="3148378" cy="583197"/>
          </a:xfrm>
        </p:grpSpPr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84C42055-25AF-C381-6D40-02E4F548F001}"/>
                </a:ext>
              </a:extLst>
            </p:cNvPr>
            <p:cNvSpPr/>
            <p:nvPr/>
          </p:nvSpPr>
          <p:spPr>
            <a:xfrm>
              <a:off x="610216" y="165495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3405A806-C5F2-DB2D-503A-15ED46E98C17}"/>
                </a:ext>
              </a:extLst>
            </p:cNvPr>
            <p:cNvSpPr/>
            <p:nvPr/>
          </p:nvSpPr>
          <p:spPr>
            <a:xfrm>
              <a:off x="1162010" y="1665074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6F6D0FF5-CAF9-9939-1AB1-5EBC89596A7E}"/>
                </a:ext>
              </a:extLst>
            </p:cNvPr>
            <p:cNvSpPr/>
            <p:nvPr/>
          </p:nvSpPr>
          <p:spPr>
            <a:xfrm>
              <a:off x="1713804" y="1665074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3" name="Flowchart: Process 12">
              <a:extLst>
                <a:ext uri="{FF2B5EF4-FFF2-40B4-BE49-F238E27FC236}">
                  <a16:creationId xmlns:a16="http://schemas.microsoft.com/office/drawing/2014/main" id="{62E8B015-0F5F-0F3B-F84E-F0959601DC33}"/>
                </a:ext>
              </a:extLst>
            </p:cNvPr>
            <p:cNvSpPr/>
            <p:nvPr/>
          </p:nvSpPr>
          <p:spPr>
            <a:xfrm>
              <a:off x="2265598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71003BFE-A3AE-451E-8AC7-8B776A10083B}"/>
                </a:ext>
              </a:extLst>
            </p:cNvPr>
            <p:cNvSpPr/>
            <p:nvPr/>
          </p:nvSpPr>
          <p:spPr>
            <a:xfrm>
              <a:off x="2817392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A89686BE-9752-6400-253C-AFD01BB7D511}"/>
                </a:ext>
              </a:extLst>
            </p:cNvPr>
            <p:cNvSpPr/>
            <p:nvPr/>
          </p:nvSpPr>
          <p:spPr>
            <a:xfrm>
              <a:off x="3369186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9F654CB3-782A-F144-25EB-7F04D961AAAF}"/>
              </a:ext>
            </a:extLst>
          </p:cNvPr>
          <p:cNvSpPr/>
          <p:nvPr/>
        </p:nvSpPr>
        <p:spPr>
          <a:xfrm>
            <a:off x="4263902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0AA14A1C-AF44-CD26-B4EF-687A9B6C1B39}"/>
              </a:ext>
            </a:extLst>
          </p:cNvPr>
          <p:cNvSpPr/>
          <p:nvPr/>
        </p:nvSpPr>
        <p:spPr>
          <a:xfrm>
            <a:off x="4815696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AFA35A0F-3F76-D694-B578-A855472337A5}"/>
              </a:ext>
            </a:extLst>
          </p:cNvPr>
          <p:cNvSpPr/>
          <p:nvPr/>
        </p:nvSpPr>
        <p:spPr>
          <a:xfrm>
            <a:off x="5370889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09670BF5-5B76-32B3-E806-CFB8D909DA19}"/>
              </a:ext>
            </a:extLst>
          </p:cNvPr>
          <p:cNvSpPr/>
          <p:nvPr/>
        </p:nvSpPr>
        <p:spPr>
          <a:xfrm>
            <a:off x="5926082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DA886129-50C7-3E06-F1BB-E26EDA5AF611}"/>
              </a:ext>
            </a:extLst>
          </p:cNvPr>
          <p:cNvSpPr/>
          <p:nvPr/>
        </p:nvSpPr>
        <p:spPr>
          <a:xfrm>
            <a:off x="6474477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D452BD39-FBBA-2696-93A7-A94E9D5D16B9}"/>
              </a:ext>
            </a:extLst>
          </p:cNvPr>
          <p:cNvSpPr/>
          <p:nvPr/>
        </p:nvSpPr>
        <p:spPr>
          <a:xfrm>
            <a:off x="7022872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C6682CAD-718D-8C13-1723-095DA1D4C0E2}"/>
              </a:ext>
            </a:extLst>
          </p:cNvPr>
          <p:cNvSpPr/>
          <p:nvPr/>
        </p:nvSpPr>
        <p:spPr>
          <a:xfrm>
            <a:off x="7578065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B9F09A31-8CCF-2089-FA6A-88DE034462C2}"/>
              </a:ext>
            </a:extLst>
          </p:cNvPr>
          <p:cNvSpPr/>
          <p:nvPr/>
        </p:nvSpPr>
        <p:spPr>
          <a:xfrm>
            <a:off x="8126460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4D8E2F65-1F6C-1901-6F76-2C1F4410B657}"/>
              </a:ext>
            </a:extLst>
          </p:cNvPr>
          <p:cNvSpPr/>
          <p:nvPr/>
        </p:nvSpPr>
        <p:spPr>
          <a:xfrm>
            <a:off x="8687779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C50BFF59-1BB3-5DA5-8F73-3450452C7730}"/>
              </a:ext>
            </a:extLst>
          </p:cNvPr>
          <p:cNvSpPr/>
          <p:nvPr/>
        </p:nvSpPr>
        <p:spPr>
          <a:xfrm>
            <a:off x="924909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29A8C91D-4E0A-BF44-3BB5-E27B7BDC7B9F}"/>
              </a:ext>
            </a:extLst>
          </p:cNvPr>
          <p:cNvSpPr/>
          <p:nvPr/>
        </p:nvSpPr>
        <p:spPr>
          <a:xfrm>
            <a:off x="9794766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C00FCE90-F699-38D8-6326-4B9810013974}"/>
              </a:ext>
            </a:extLst>
          </p:cNvPr>
          <p:cNvSpPr/>
          <p:nvPr/>
        </p:nvSpPr>
        <p:spPr>
          <a:xfrm>
            <a:off x="10343833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40B6EC2-8048-2CE6-13F2-E513EBDB0A3E}"/>
              </a:ext>
            </a:extLst>
          </p:cNvPr>
          <p:cNvGrpSpPr/>
          <p:nvPr/>
        </p:nvGrpSpPr>
        <p:grpSpPr>
          <a:xfrm>
            <a:off x="10895627" y="3318097"/>
            <a:ext cx="941202" cy="565666"/>
            <a:chOff x="11058664" y="4847579"/>
            <a:chExt cx="941202" cy="565666"/>
          </a:xfrm>
        </p:grpSpPr>
        <p:sp>
          <p:nvSpPr>
            <p:cNvPr id="28" name="Flowchart: Process 27">
              <a:extLst>
                <a:ext uri="{FF2B5EF4-FFF2-40B4-BE49-F238E27FC236}">
                  <a16:creationId xmlns:a16="http://schemas.microsoft.com/office/drawing/2014/main" id="{22739E0A-A2FB-3807-0FC1-187D23DCE6B3}"/>
                </a:ext>
              </a:extLst>
            </p:cNvPr>
            <p:cNvSpPr/>
            <p:nvPr/>
          </p:nvSpPr>
          <p:spPr>
            <a:xfrm>
              <a:off x="11058664" y="484757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29" name="Flowchart: Process 28">
              <a:extLst>
                <a:ext uri="{FF2B5EF4-FFF2-40B4-BE49-F238E27FC236}">
                  <a16:creationId xmlns:a16="http://schemas.microsoft.com/office/drawing/2014/main" id="{4F9E2B34-5A5B-844F-DD88-5B4A7CD42232}"/>
                </a:ext>
              </a:extLst>
            </p:cNvPr>
            <p:cNvSpPr/>
            <p:nvPr/>
          </p:nvSpPr>
          <p:spPr>
            <a:xfrm>
              <a:off x="11610458" y="484757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F9D2B0-F958-962F-F63B-078BB63BE487}"/>
              </a:ext>
            </a:extLst>
          </p:cNvPr>
          <p:cNvGrpSpPr/>
          <p:nvPr/>
        </p:nvGrpSpPr>
        <p:grpSpPr>
          <a:xfrm>
            <a:off x="953138" y="4325337"/>
            <a:ext cx="3148378" cy="583197"/>
            <a:chOff x="618632" y="3239135"/>
            <a:chExt cx="3148378" cy="583197"/>
          </a:xfrm>
        </p:grpSpPr>
        <p:sp>
          <p:nvSpPr>
            <p:cNvPr id="31" name="Flowchart: Process 30">
              <a:extLst>
                <a:ext uri="{FF2B5EF4-FFF2-40B4-BE49-F238E27FC236}">
                  <a16:creationId xmlns:a16="http://schemas.microsoft.com/office/drawing/2014/main" id="{36D4FE3C-0B15-E4DC-5143-1705477B221B}"/>
                </a:ext>
              </a:extLst>
            </p:cNvPr>
            <p:cNvSpPr/>
            <p:nvPr/>
          </p:nvSpPr>
          <p:spPr>
            <a:xfrm>
              <a:off x="618632" y="3239135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32" name="Flowchart: Process 31">
              <a:extLst>
                <a:ext uri="{FF2B5EF4-FFF2-40B4-BE49-F238E27FC236}">
                  <a16:creationId xmlns:a16="http://schemas.microsoft.com/office/drawing/2014/main" id="{43049D5D-A9AA-CB2D-30B5-FF51F5DF892C}"/>
                </a:ext>
              </a:extLst>
            </p:cNvPr>
            <p:cNvSpPr/>
            <p:nvPr/>
          </p:nvSpPr>
          <p:spPr>
            <a:xfrm>
              <a:off x="1170426" y="3249250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EFE6779C-9E1C-AB7F-3117-9F8ABDD45813}"/>
                </a:ext>
              </a:extLst>
            </p:cNvPr>
            <p:cNvSpPr/>
            <p:nvPr/>
          </p:nvSpPr>
          <p:spPr>
            <a:xfrm>
              <a:off x="1722220" y="3249250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4" name="Flowchart: Process 33">
              <a:extLst>
                <a:ext uri="{FF2B5EF4-FFF2-40B4-BE49-F238E27FC236}">
                  <a16:creationId xmlns:a16="http://schemas.microsoft.com/office/drawing/2014/main" id="{8F98EDF8-F08F-2A11-370A-ED23FB4240BD}"/>
                </a:ext>
              </a:extLst>
            </p:cNvPr>
            <p:cNvSpPr/>
            <p:nvPr/>
          </p:nvSpPr>
          <p:spPr>
            <a:xfrm>
              <a:off x="2274014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35" name="Flowchart: Process 34">
              <a:extLst>
                <a:ext uri="{FF2B5EF4-FFF2-40B4-BE49-F238E27FC236}">
                  <a16:creationId xmlns:a16="http://schemas.microsoft.com/office/drawing/2014/main" id="{9E626E5D-F25E-4625-4F49-0E070F7AD32C}"/>
                </a:ext>
              </a:extLst>
            </p:cNvPr>
            <p:cNvSpPr/>
            <p:nvPr/>
          </p:nvSpPr>
          <p:spPr>
            <a:xfrm>
              <a:off x="2825808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36" name="Flowchart: Process 35">
              <a:extLst>
                <a:ext uri="{FF2B5EF4-FFF2-40B4-BE49-F238E27FC236}">
                  <a16:creationId xmlns:a16="http://schemas.microsoft.com/office/drawing/2014/main" id="{24705B7A-A97F-0535-F520-C760EE9AAF20}"/>
                </a:ext>
              </a:extLst>
            </p:cNvPr>
            <p:cNvSpPr/>
            <p:nvPr/>
          </p:nvSpPr>
          <p:spPr>
            <a:xfrm>
              <a:off x="3377602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36B5EE95-E77F-A8E2-6D56-91500BFC215D}"/>
              </a:ext>
            </a:extLst>
          </p:cNvPr>
          <p:cNvSpPr/>
          <p:nvPr/>
        </p:nvSpPr>
        <p:spPr>
          <a:xfrm>
            <a:off x="4263902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5ABA3900-3727-212A-F3A1-B17AF654C382}"/>
              </a:ext>
            </a:extLst>
          </p:cNvPr>
          <p:cNvSpPr/>
          <p:nvPr/>
        </p:nvSpPr>
        <p:spPr>
          <a:xfrm>
            <a:off x="4815696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9" name="Flowchart: Process 38">
            <a:extLst>
              <a:ext uri="{FF2B5EF4-FFF2-40B4-BE49-F238E27FC236}">
                <a16:creationId xmlns:a16="http://schemas.microsoft.com/office/drawing/2014/main" id="{5451F3F1-C0ED-03A1-5CD3-C811957266B7}"/>
              </a:ext>
            </a:extLst>
          </p:cNvPr>
          <p:cNvSpPr/>
          <p:nvPr/>
        </p:nvSpPr>
        <p:spPr>
          <a:xfrm>
            <a:off x="5370889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421F2813-4382-3F01-171B-3191C9C8B799}"/>
              </a:ext>
            </a:extLst>
          </p:cNvPr>
          <p:cNvSpPr/>
          <p:nvPr/>
        </p:nvSpPr>
        <p:spPr>
          <a:xfrm>
            <a:off x="5926082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5943E4D2-A74C-C087-6585-8F336A2E5CF2}"/>
              </a:ext>
            </a:extLst>
          </p:cNvPr>
          <p:cNvSpPr/>
          <p:nvPr/>
        </p:nvSpPr>
        <p:spPr>
          <a:xfrm>
            <a:off x="6474477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C4FEF6C3-A6FE-8B05-BF0C-0E5D9E2DAEB8}"/>
              </a:ext>
            </a:extLst>
          </p:cNvPr>
          <p:cNvSpPr/>
          <p:nvPr/>
        </p:nvSpPr>
        <p:spPr>
          <a:xfrm>
            <a:off x="7022872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43" name="Flowchart: Process 42">
            <a:extLst>
              <a:ext uri="{FF2B5EF4-FFF2-40B4-BE49-F238E27FC236}">
                <a16:creationId xmlns:a16="http://schemas.microsoft.com/office/drawing/2014/main" id="{0E8079E4-C49D-16DA-B380-2F7E3B410C1D}"/>
              </a:ext>
            </a:extLst>
          </p:cNvPr>
          <p:cNvSpPr/>
          <p:nvPr/>
        </p:nvSpPr>
        <p:spPr>
          <a:xfrm>
            <a:off x="7578065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7784F5C2-954A-6F77-7DB2-22C96607E68D}"/>
              </a:ext>
            </a:extLst>
          </p:cNvPr>
          <p:cNvSpPr/>
          <p:nvPr/>
        </p:nvSpPr>
        <p:spPr>
          <a:xfrm>
            <a:off x="8126460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8A267C4D-C061-9634-34E6-ABEF5D908056}"/>
              </a:ext>
            </a:extLst>
          </p:cNvPr>
          <p:cNvSpPr/>
          <p:nvPr/>
        </p:nvSpPr>
        <p:spPr>
          <a:xfrm>
            <a:off x="8687779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406E26A9-F828-B101-FD5D-49D91EE18CC0}"/>
              </a:ext>
            </a:extLst>
          </p:cNvPr>
          <p:cNvSpPr/>
          <p:nvPr/>
        </p:nvSpPr>
        <p:spPr>
          <a:xfrm>
            <a:off x="924909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47" name="Flowchart: Process 46">
            <a:extLst>
              <a:ext uri="{FF2B5EF4-FFF2-40B4-BE49-F238E27FC236}">
                <a16:creationId xmlns:a16="http://schemas.microsoft.com/office/drawing/2014/main" id="{8B266EF6-2D6C-6CB2-6AE1-D368FE18913E}"/>
              </a:ext>
            </a:extLst>
          </p:cNvPr>
          <p:cNvSpPr/>
          <p:nvPr/>
        </p:nvSpPr>
        <p:spPr>
          <a:xfrm>
            <a:off x="9794766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91CA4968-27CF-FB4C-F8A5-8BCFCA52E4D8}"/>
              </a:ext>
            </a:extLst>
          </p:cNvPr>
          <p:cNvSpPr/>
          <p:nvPr/>
        </p:nvSpPr>
        <p:spPr>
          <a:xfrm>
            <a:off x="10343833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1ECBEE1-7BB7-3C1D-CEA8-034D377E62F2}"/>
              </a:ext>
            </a:extLst>
          </p:cNvPr>
          <p:cNvGrpSpPr/>
          <p:nvPr/>
        </p:nvGrpSpPr>
        <p:grpSpPr>
          <a:xfrm>
            <a:off x="10895627" y="4325337"/>
            <a:ext cx="941202" cy="565666"/>
            <a:chOff x="10895627" y="4325337"/>
            <a:chExt cx="941202" cy="565666"/>
          </a:xfrm>
        </p:grpSpPr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BE637CE8-713F-A7F5-556B-66D1C0ED5D44}"/>
                </a:ext>
              </a:extLst>
            </p:cNvPr>
            <p:cNvSpPr/>
            <p:nvPr/>
          </p:nvSpPr>
          <p:spPr>
            <a:xfrm>
              <a:off x="10895627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50" name="Flowchart: Process 49">
              <a:extLst>
                <a:ext uri="{FF2B5EF4-FFF2-40B4-BE49-F238E27FC236}">
                  <a16:creationId xmlns:a16="http://schemas.microsoft.com/office/drawing/2014/main" id="{7C7F2E97-B78C-A32D-3523-10FC07931ABE}"/>
                </a:ext>
              </a:extLst>
            </p:cNvPr>
            <p:cNvSpPr/>
            <p:nvPr/>
          </p:nvSpPr>
          <p:spPr>
            <a:xfrm>
              <a:off x="11447421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8EAE8AED-1366-89C9-8853-3A4AF4646FB1}"/>
              </a:ext>
            </a:extLst>
          </p:cNvPr>
          <p:cNvSpPr/>
          <p:nvPr/>
        </p:nvSpPr>
        <p:spPr>
          <a:xfrm>
            <a:off x="4151603" y="3116421"/>
            <a:ext cx="67038" cy="19351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6A48D24-C1BC-E7BE-A645-A9BA8782D1A2}"/>
              </a:ext>
            </a:extLst>
          </p:cNvPr>
          <p:cNvSpPr txBox="1"/>
          <p:nvPr/>
        </p:nvSpPr>
        <p:spPr>
          <a:xfrm>
            <a:off x="4895443" y="2418381"/>
            <a:ext cx="3147237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2400" b="1" dirty="0"/>
              <a:t>Two Point Crossover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DE005CB2-B171-E25F-0245-4E072A17FF6D}"/>
              </a:ext>
            </a:extLst>
          </p:cNvPr>
          <p:cNvSpPr/>
          <p:nvPr/>
        </p:nvSpPr>
        <p:spPr>
          <a:xfrm>
            <a:off x="10787369" y="3116421"/>
            <a:ext cx="67038" cy="19351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00DCF-951C-438D-992A-9F724781F5E7}"/>
              </a:ext>
            </a:extLst>
          </p:cNvPr>
          <p:cNvSpPr txBox="1"/>
          <p:nvPr/>
        </p:nvSpPr>
        <p:spPr>
          <a:xfrm>
            <a:off x="858513" y="5501311"/>
            <a:ext cx="11221096" cy="830997"/>
          </a:xfrm>
          <a:prstGeom prst="rect">
            <a:avLst/>
          </a:prstGeom>
          <a:noFill/>
        </p:spPr>
        <p:txBody>
          <a:bodyPr wrap="square" lIns="0" numCol="2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+ Keeps sequences mostly intact</a:t>
            </a:r>
          </a:p>
          <a:p>
            <a:endParaRPr lang="en-GB" sz="2400" dirty="0"/>
          </a:p>
          <a:p>
            <a:r>
              <a:rPr lang="en-GB" sz="2400" dirty="0">
                <a:solidFill>
                  <a:schemeClr val="accent1"/>
                </a:solidFill>
              </a:rPr>
              <a:t>- Might struggle to maintain diversity</a:t>
            </a:r>
          </a:p>
        </p:txBody>
      </p:sp>
    </p:spTree>
    <p:extLst>
      <p:ext uri="{BB962C8B-B14F-4D97-AF65-F5344CB8AC3E}">
        <p14:creationId xmlns:p14="http://schemas.microsoft.com/office/powerpoint/2010/main" val="2031321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4.16667E-7 L 2.57669E-6 0.1375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87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3.61111E-6 L -0.00037 -0.1386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" y="-694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3.61111E-6 L -0.00037 -0.1386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" y="-694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4.16667E-7 L 2.57669E-6 0.1375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8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0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Algorithm: Crossover Operation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8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D87A1-B738-3654-F4B6-6DF9ADF3E60E}"/>
              </a:ext>
            </a:extLst>
          </p:cNvPr>
          <p:cNvSpPr/>
          <p:nvPr/>
        </p:nvSpPr>
        <p:spPr>
          <a:xfrm>
            <a:off x="790101" y="4245784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/>
          <p:nvPr/>
        </p:nvSpPr>
        <p:spPr>
          <a:xfrm>
            <a:off x="790101" y="3219930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4C42055-25AF-C381-6D40-02E4F548F001}"/>
              </a:ext>
            </a:extLst>
          </p:cNvPr>
          <p:cNvSpPr/>
          <p:nvPr/>
        </p:nvSpPr>
        <p:spPr>
          <a:xfrm>
            <a:off x="95313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62E8B015-0F5F-0F3B-F84E-F0959601DC33}"/>
              </a:ext>
            </a:extLst>
          </p:cNvPr>
          <p:cNvSpPr/>
          <p:nvPr/>
        </p:nvSpPr>
        <p:spPr>
          <a:xfrm>
            <a:off x="2608520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71003BFE-A3AE-451E-8AC7-8B776A10083B}"/>
              </a:ext>
            </a:extLst>
          </p:cNvPr>
          <p:cNvSpPr/>
          <p:nvPr/>
        </p:nvSpPr>
        <p:spPr>
          <a:xfrm>
            <a:off x="3160314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9F654CB3-782A-F144-25EB-7F04D961AAAF}"/>
              </a:ext>
            </a:extLst>
          </p:cNvPr>
          <p:cNvSpPr/>
          <p:nvPr/>
        </p:nvSpPr>
        <p:spPr>
          <a:xfrm>
            <a:off x="4263902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0AA14A1C-AF44-CD26-B4EF-687A9B6C1B39}"/>
              </a:ext>
            </a:extLst>
          </p:cNvPr>
          <p:cNvSpPr/>
          <p:nvPr/>
        </p:nvSpPr>
        <p:spPr>
          <a:xfrm>
            <a:off x="4815696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D452BD39-FBBA-2696-93A7-A94E9D5D16B9}"/>
              </a:ext>
            </a:extLst>
          </p:cNvPr>
          <p:cNvSpPr/>
          <p:nvPr/>
        </p:nvSpPr>
        <p:spPr>
          <a:xfrm>
            <a:off x="7022872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B9F09A31-8CCF-2089-FA6A-88DE034462C2}"/>
              </a:ext>
            </a:extLst>
          </p:cNvPr>
          <p:cNvSpPr/>
          <p:nvPr/>
        </p:nvSpPr>
        <p:spPr>
          <a:xfrm>
            <a:off x="8126460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4D8E2F65-1F6C-1901-6F76-2C1F4410B657}"/>
              </a:ext>
            </a:extLst>
          </p:cNvPr>
          <p:cNvSpPr/>
          <p:nvPr/>
        </p:nvSpPr>
        <p:spPr>
          <a:xfrm>
            <a:off x="8687779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C50BFF59-1BB3-5DA5-8F73-3450452C7730}"/>
              </a:ext>
            </a:extLst>
          </p:cNvPr>
          <p:cNvSpPr/>
          <p:nvPr/>
        </p:nvSpPr>
        <p:spPr>
          <a:xfrm>
            <a:off x="924909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C00FCE90-F699-38D8-6326-4B9810013974}"/>
              </a:ext>
            </a:extLst>
          </p:cNvPr>
          <p:cNvSpPr/>
          <p:nvPr/>
        </p:nvSpPr>
        <p:spPr>
          <a:xfrm>
            <a:off x="10343833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2ADCD0E9-C731-3DD4-AE19-7F63ACE43F24}"/>
              </a:ext>
            </a:extLst>
          </p:cNvPr>
          <p:cNvGrpSpPr/>
          <p:nvPr/>
        </p:nvGrpSpPr>
        <p:grpSpPr>
          <a:xfrm>
            <a:off x="1504932" y="3318097"/>
            <a:ext cx="10331897" cy="583197"/>
            <a:chOff x="1504932" y="3318097"/>
            <a:chExt cx="10331897" cy="583197"/>
          </a:xfrm>
        </p:grpSpPr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3405A806-C5F2-DB2D-503A-15ED46E98C17}"/>
                </a:ext>
              </a:extLst>
            </p:cNvPr>
            <p:cNvSpPr/>
            <p:nvPr/>
          </p:nvSpPr>
          <p:spPr>
            <a:xfrm>
              <a:off x="1504932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6F6D0FF5-CAF9-9939-1AB1-5EBC89596A7E}"/>
                </a:ext>
              </a:extLst>
            </p:cNvPr>
            <p:cNvSpPr/>
            <p:nvPr/>
          </p:nvSpPr>
          <p:spPr>
            <a:xfrm>
              <a:off x="2056726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A89686BE-9752-6400-253C-AFD01BB7D511}"/>
                </a:ext>
              </a:extLst>
            </p:cNvPr>
            <p:cNvSpPr/>
            <p:nvPr/>
          </p:nvSpPr>
          <p:spPr>
            <a:xfrm>
              <a:off x="3712108" y="3335628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AFA35A0F-3F76-D694-B578-A855472337A5}"/>
                </a:ext>
              </a:extLst>
            </p:cNvPr>
            <p:cNvSpPr/>
            <p:nvPr/>
          </p:nvSpPr>
          <p:spPr>
            <a:xfrm>
              <a:off x="5370889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09670BF5-5B76-32B3-E806-CFB8D909DA19}"/>
                </a:ext>
              </a:extLst>
            </p:cNvPr>
            <p:cNvSpPr/>
            <p:nvPr/>
          </p:nvSpPr>
          <p:spPr>
            <a:xfrm>
              <a:off x="5926082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DA886129-50C7-3E06-F1BB-E26EDA5AF611}"/>
                </a:ext>
              </a:extLst>
            </p:cNvPr>
            <p:cNvSpPr/>
            <p:nvPr/>
          </p:nvSpPr>
          <p:spPr>
            <a:xfrm>
              <a:off x="6474477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22" name="Flowchart: Process 21">
              <a:extLst>
                <a:ext uri="{FF2B5EF4-FFF2-40B4-BE49-F238E27FC236}">
                  <a16:creationId xmlns:a16="http://schemas.microsoft.com/office/drawing/2014/main" id="{C6682CAD-718D-8C13-1723-095DA1D4C0E2}"/>
                </a:ext>
              </a:extLst>
            </p:cNvPr>
            <p:cNvSpPr/>
            <p:nvPr/>
          </p:nvSpPr>
          <p:spPr>
            <a:xfrm>
              <a:off x="7578065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26" name="Flowchart: Process 25">
              <a:extLst>
                <a:ext uri="{FF2B5EF4-FFF2-40B4-BE49-F238E27FC236}">
                  <a16:creationId xmlns:a16="http://schemas.microsoft.com/office/drawing/2014/main" id="{29A8C91D-4E0A-BF44-3BB5-E27B7BDC7B9F}"/>
                </a:ext>
              </a:extLst>
            </p:cNvPr>
            <p:cNvSpPr/>
            <p:nvPr/>
          </p:nvSpPr>
          <p:spPr>
            <a:xfrm>
              <a:off x="9794766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28" name="Flowchart: Process 27">
              <a:extLst>
                <a:ext uri="{FF2B5EF4-FFF2-40B4-BE49-F238E27FC236}">
                  <a16:creationId xmlns:a16="http://schemas.microsoft.com/office/drawing/2014/main" id="{22739E0A-A2FB-3807-0FC1-187D23DCE6B3}"/>
                </a:ext>
              </a:extLst>
            </p:cNvPr>
            <p:cNvSpPr/>
            <p:nvPr/>
          </p:nvSpPr>
          <p:spPr>
            <a:xfrm>
              <a:off x="10895627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29" name="Flowchart: Process 28">
              <a:extLst>
                <a:ext uri="{FF2B5EF4-FFF2-40B4-BE49-F238E27FC236}">
                  <a16:creationId xmlns:a16="http://schemas.microsoft.com/office/drawing/2014/main" id="{4F9E2B34-5A5B-844F-DD88-5B4A7CD42232}"/>
                </a:ext>
              </a:extLst>
            </p:cNvPr>
            <p:cNvSpPr/>
            <p:nvPr/>
          </p:nvSpPr>
          <p:spPr>
            <a:xfrm>
              <a:off x="11447421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31" name="Flowchart: Process 30">
            <a:extLst>
              <a:ext uri="{FF2B5EF4-FFF2-40B4-BE49-F238E27FC236}">
                <a16:creationId xmlns:a16="http://schemas.microsoft.com/office/drawing/2014/main" id="{36D4FE3C-0B15-E4DC-5143-1705477B221B}"/>
              </a:ext>
            </a:extLst>
          </p:cNvPr>
          <p:cNvSpPr/>
          <p:nvPr/>
        </p:nvSpPr>
        <p:spPr>
          <a:xfrm>
            <a:off x="95313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8F98EDF8-F08F-2A11-370A-ED23FB4240BD}"/>
              </a:ext>
            </a:extLst>
          </p:cNvPr>
          <p:cNvSpPr/>
          <p:nvPr/>
        </p:nvSpPr>
        <p:spPr>
          <a:xfrm>
            <a:off x="2608520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5" name="Flowchart: Process 34">
            <a:extLst>
              <a:ext uri="{FF2B5EF4-FFF2-40B4-BE49-F238E27FC236}">
                <a16:creationId xmlns:a16="http://schemas.microsoft.com/office/drawing/2014/main" id="{9E626E5D-F25E-4625-4F49-0E070F7AD32C}"/>
              </a:ext>
            </a:extLst>
          </p:cNvPr>
          <p:cNvSpPr/>
          <p:nvPr/>
        </p:nvSpPr>
        <p:spPr>
          <a:xfrm>
            <a:off x="3160314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36B5EE95-E77F-A8E2-6D56-91500BFC215D}"/>
              </a:ext>
            </a:extLst>
          </p:cNvPr>
          <p:cNvSpPr/>
          <p:nvPr/>
        </p:nvSpPr>
        <p:spPr>
          <a:xfrm>
            <a:off x="4263902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5ABA3900-3727-212A-F3A1-B17AF654C382}"/>
              </a:ext>
            </a:extLst>
          </p:cNvPr>
          <p:cNvSpPr/>
          <p:nvPr/>
        </p:nvSpPr>
        <p:spPr>
          <a:xfrm>
            <a:off x="4815696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C4FEF6C3-A6FE-8B05-BF0C-0E5D9E2DAEB8}"/>
              </a:ext>
            </a:extLst>
          </p:cNvPr>
          <p:cNvSpPr/>
          <p:nvPr/>
        </p:nvSpPr>
        <p:spPr>
          <a:xfrm>
            <a:off x="7022872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7784F5C2-954A-6F77-7DB2-22C96607E68D}"/>
              </a:ext>
            </a:extLst>
          </p:cNvPr>
          <p:cNvSpPr/>
          <p:nvPr/>
        </p:nvSpPr>
        <p:spPr>
          <a:xfrm>
            <a:off x="8126460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8A267C4D-C061-9634-34E6-ABEF5D908056}"/>
              </a:ext>
            </a:extLst>
          </p:cNvPr>
          <p:cNvSpPr/>
          <p:nvPr/>
        </p:nvSpPr>
        <p:spPr>
          <a:xfrm>
            <a:off x="8687779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406E26A9-F828-B101-FD5D-49D91EE18CC0}"/>
              </a:ext>
            </a:extLst>
          </p:cNvPr>
          <p:cNvSpPr/>
          <p:nvPr/>
        </p:nvSpPr>
        <p:spPr>
          <a:xfrm>
            <a:off x="924909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91CA4968-27CF-FB4C-F8A5-8BCFCA52E4D8}"/>
              </a:ext>
            </a:extLst>
          </p:cNvPr>
          <p:cNvSpPr/>
          <p:nvPr/>
        </p:nvSpPr>
        <p:spPr>
          <a:xfrm>
            <a:off x="10343833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15C3A76-CA27-6E5E-AE1D-8451F359CD1E}"/>
              </a:ext>
            </a:extLst>
          </p:cNvPr>
          <p:cNvGrpSpPr/>
          <p:nvPr/>
        </p:nvGrpSpPr>
        <p:grpSpPr>
          <a:xfrm>
            <a:off x="1504932" y="4325337"/>
            <a:ext cx="10331897" cy="583197"/>
            <a:chOff x="1504932" y="4325337"/>
            <a:chExt cx="10331897" cy="583197"/>
          </a:xfrm>
        </p:grpSpPr>
        <p:sp>
          <p:nvSpPr>
            <p:cNvPr id="32" name="Flowchart: Process 31">
              <a:extLst>
                <a:ext uri="{FF2B5EF4-FFF2-40B4-BE49-F238E27FC236}">
                  <a16:creationId xmlns:a16="http://schemas.microsoft.com/office/drawing/2014/main" id="{43049D5D-A9AA-CB2D-30B5-FF51F5DF892C}"/>
                </a:ext>
              </a:extLst>
            </p:cNvPr>
            <p:cNvSpPr/>
            <p:nvPr/>
          </p:nvSpPr>
          <p:spPr>
            <a:xfrm>
              <a:off x="1504932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EFE6779C-9E1C-AB7F-3117-9F8ABDD45813}"/>
                </a:ext>
              </a:extLst>
            </p:cNvPr>
            <p:cNvSpPr/>
            <p:nvPr/>
          </p:nvSpPr>
          <p:spPr>
            <a:xfrm>
              <a:off x="2056726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6" name="Flowchart: Process 35">
              <a:extLst>
                <a:ext uri="{FF2B5EF4-FFF2-40B4-BE49-F238E27FC236}">
                  <a16:creationId xmlns:a16="http://schemas.microsoft.com/office/drawing/2014/main" id="{24705B7A-A97F-0535-F520-C760EE9AAF20}"/>
                </a:ext>
              </a:extLst>
            </p:cNvPr>
            <p:cNvSpPr/>
            <p:nvPr/>
          </p:nvSpPr>
          <p:spPr>
            <a:xfrm>
              <a:off x="3712108" y="4342868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39" name="Flowchart: Process 38">
              <a:extLst>
                <a:ext uri="{FF2B5EF4-FFF2-40B4-BE49-F238E27FC236}">
                  <a16:creationId xmlns:a16="http://schemas.microsoft.com/office/drawing/2014/main" id="{5451F3F1-C0ED-03A1-5CD3-C811957266B7}"/>
                </a:ext>
              </a:extLst>
            </p:cNvPr>
            <p:cNvSpPr/>
            <p:nvPr/>
          </p:nvSpPr>
          <p:spPr>
            <a:xfrm>
              <a:off x="5370889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40" name="Flowchart: Process 39">
              <a:extLst>
                <a:ext uri="{FF2B5EF4-FFF2-40B4-BE49-F238E27FC236}">
                  <a16:creationId xmlns:a16="http://schemas.microsoft.com/office/drawing/2014/main" id="{421F2813-4382-3F01-171B-3191C9C8B799}"/>
                </a:ext>
              </a:extLst>
            </p:cNvPr>
            <p:cNvSpPr/>
            <p:nvPr/>
          </p:nvSpPr>
          <p:spPr>
            <a:xfrm>
              <a:off x="5926082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41" name="Flowchart: Process 40">
              <a:extLst>
                <a:ext uri="{FF2B5EF4-FFF2-40B4-BE49-F238E27FC236}">
                  <a16:creationId xmlns:a16="http://schemas.microsoft.com/office/drawing/2014/main" id="{5943E4D2-A74C-C087-6585-8F336A2E5CF2}"/>
                </a:ext>
              </a:extLst>
            </p:cNvPr>
            <p:cNvSpPr/>
            <p:nvPr/>
          </p:nvSpPr>
          <p:spPr>
            <a:xfrm>
              <a:off x="6474477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43" name="Flowchart: Process 42">
              <a:extLst>
                <a:ext uri="{FF2B5EF4-FFF2-40B4-BE49-F238E27FC236}">
                  <a16:creationId xmlns:a16="http://schemas.microsoft.com/office/drawing/2014/main" id="{0E8079E4-C49D-16DA-B380-2F7E3B410C1D}"/>
                </a:ext>
              </a:extLst>
            </p:cNvPr>
            <p:cNvSpPr/>
            <p:nvPr/>
          </p:nvSpPr>
          <p:spPr>
            <a:xfrm>
              <a:off x="7578065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47" name="Flowchart: Process 46">
              <a:extLst>
                <a:ext uri="{FF2B5EF4-FFF2-40B4-BE49-F238E27FC236}">
                  <a16:creationId xmlns:a16="http://schemas.microsoft.com/office/drawing/2014/main" id="{8B266EF6-2D6C-6CB2-6AE1-D368FE18913E}"/>
                </a:ext>
              </a:extLst>
            </p:cNvPr>
            <p:cNvSpPr/>
            <p:nvPr/>
          </p:nvSpPr>
          <p:spPr>
            <a:xfrm>
              <a:off x="9794766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BE637CE8-713F-A7F5-556B-66D1C0ED5D44}"/>
                </a:ext>
              </a:extLst>
            </p:cNvPr>
            <p:cNvSpPr/>
            <p:nvPr/>
          </p:nvSpPr>
          <p:spPr>
            <a:xfrm>
              <a:off x="10895627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50" name="Flowchart: Process 49">
              <a:extLst>
                <a:ext uri="{FF2B5EF4-FFF2-40B4-BE49-F238E27FC236}">
                  <a16:creationId xmlns:a16="http://schemas.microsoft.com/office/drawing/2014/main" id="{7C7F2E97-B78C-A32D-3523-10FC07931ABE}"/>
                </a:ext>
              </a:extLst>
            </p:cNvPr>
            <p:cNvSpPr/>
            <p:nvPr/>
          </p:nvSpPr>
          <p:spPr>
            <a:xfrm>
              <a:off x="11447421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6A48D24-C1BC-E7BE-A645-A9BA8782D1A2}"/>
              </a:ext>
            </a:extLst>
          </p:cNvPr>
          <p:cNvSpPr txBox="1"/>
          <p:nvPr/>
        </p:nvSpPr>
        <p:spPr>
          <a:xfrm>
            <a:off x="4660954" y="2395990"/>
            <a:ext cx="3627045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2400" b="1" dirty="0"/>
              <a:t>50% Uniform Crossover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2F5081D-F646-4B93-CF75-7E2AFE3BDFCF}"/>
              </a:ext>
            </a:extLst>
          </p:cNvPr>
          <p:cNvGrpSpPr/>
          <p:nvPr/>
        </p:nvGrpSpPr>
        <p:grpSpPr>
          <a:xfrm>
            <a:off x="1415073" y="3264433"/>
            <a:ext cx="10481161" cy="1690339"/>
            <a:chOff x="1415073" y="3264433"/>
            <a:chExt cx="10481161" cy="169033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62747D7-27DE-0C02-42D9-903935D6A36D}"/>
                </a:ext>
              </a:extLst>
            </p:cNvPr>
            <p:cNvSpPr/>
            <p:nvPr/>
          </p:nvSpPr>
          <p:spPr>
            <a:xfrm>
              <a:off x="3638574" y="328859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2F5927C-407B-F2B7-C78B-1E7587C7C90E}"/>
                </a:ext>
              </a:extLst>
            </p:cNvPr>
            <p:cNvSpPr/>
            <p:nvPr/>
          </p:nvSpPr>
          <p:spPr>
            <a:xfrm>
              <a:off x="1964476" y="3288599"/>
              <a:ext cx="549403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CB30E2A-B54A-76C8-35F0-574D52116F1A}"/>
                </a:ext>
              </a:extLst>
            </p:cNvPr>
            <p:cNvSpPr/>
            <p:nvPr/>
          </p:nvSpPr>
          <p:spPr>
            <a:xfrm>
              <a:off x="1415073" y="3288599"/>
              <a:ext cx="549403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5A002F7-0B67-6994-AC63-7259873A4A86}"/>
                </a:ext>
              </a:extLst>
            </p:cNvPr>
            <p:cNvSpPr/>
            <p:nvPr/>
          </p:nvSpPr>
          <p:spPr>
            <a:xfrm>
              <a:off x="5293954" y="328859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AA7C8D3-48D6-6D28-AE2B-949C5C320293}"/>
                </a:ext>
              </a:extLst>
            </p:cNvPr>
            <p:cNvSpPr/>
            <p:nvPr/>
          </p:nvSpPr>
          <p:spPr>
            <a:xfrm>
              <a:off x="5837232" y="3288598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D8F9E3-4C1E-A2AE-C98A-58DB754FE702}"/>
                </a:ext>
              </a:extLst>
            </p:cNvPr>
            <p:cNvSpPr/>
            <p:nvPr/>
          </p:nvSpPr>
          <p:spPr>
            <a:xfrm>
              <a:off x="6385448" y="3288597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775E0CC-DCEE-2E1F-9FFF-AFE0FE3AD21F}"/>
                </a:ext>
              </a:extLst>
            </p:cNvPr>
            <p:cNvSpPr/>
            <p:nvPr/>
          </p:nvSpPr>
          <p:spPr>
            <a:xfrm>
              <a:off x="7510141" y="327716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63C9867-4D0C-F283-3820-FCF939340E7F}"/>
                </a:ext>
              </a:extLst>
            </p:cNvPr>
            <p:cNvSpPr/>
            <p:nvPr/>
          </p:nvSpPr>
          <p:spPr>
            <a:xfrm>
              <a:off x="9717968" y="3264435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7C83E14-898E-0C99-3DFC-DA5EE003F52C}"/>
                </a:ext>
              </a:extLst>
            </p:cNvPr>
            <p:cNvSpPr/>
            <p:nvPr/>
          </p:nvSpPr>
          <p:spPr>
            <a:xfrm>
              <a:off x="10823278" y="3264434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3554C61-55ED-FCD9-0B13-F8A78AC9961A}"/>
                </a:ext>
              </a:extLst>
            </p:cNvPr>
            <p:cNvSpPr/>
            <p:nvPr/>
          </p:nvSpPr>
          <p:spPr>
            <a:xfrm>
              <a:off x="11359756" y="3264433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40CB170-AE1F-6A5B-B514-7AE129058489}"/>
              </a:ext>
            </a:extLst>
          </p:cNvPr>
          <p:cNvSpPr txBox="1"/>
          <p:nvPr/>
        </p:nvSpPr>
        <p:spPr>
          <a:xfrm>
            <a:off x="858513" y="5501311"/>
            <a:ext cx="11221096" cy="830997"/>
          </a:xfrm>
          <a:prstGeom prst="rect">
            <a:avLst/>
          </a:prstGeom>
          <a:noFill/>
        </p:spPr>
        <p:txBody>
          <a:bodyPr wrap="square" lIns="0" numCol="2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+ Keeps diversity high</a:t>
            </a:r>
          </a:p>
          <a:p>
            <a:endParaRPr lang="en-GB" sz="2400" dirty="0"/>
          </a:p>
          <a:p>
            <a:r>
              <a:rPr lang="en-GB" sz="2400" dirty="0">
                <a:solidFill>
                  <a:schemeClr val="accent1"/>
                </a:solidFill>
              </a:rPr>
              <a:t>- Disruptive to sequences</a:t>
            </a:r>
          </a:p>
        </p:txBody>
      </p:sp>
    </p:spTree>
    <p:extLst>
      <p:ext uri="{BB962C8B-B14F-4D97-AF65-F5344CB8AC3E}">
        <p14:creationId xmlns:p14="http://schemas.microsoft.com/office/powerpoint/2010/main" val="29564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2209E-6 3.61111E-6 L -2.82209E-6 -0.1375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8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2209E-6 4.16667E-7 L -2.82209E-6 0.1375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9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07EF0-D207-D40B-E643-40159575F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F30E1-F5C0-A0F4-E105-1D85609A8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78171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Literature review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Recommended hyperparameter combinations gathered from existing literature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32 different hyperparameter combinations tested over 5 repetitions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Taguchi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by Genichi Taguchi for robust optimization [Roy 1990]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Part of Design of Experiment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Systematic approach for process optimization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Identifies factors (i.e., hyperparameters) impacting performance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Identifies optimal factor-level (i.e., setting for each hyperparameter) combination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Advantages of Taguchi Method: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Simple procedure for minimizing the number of experiment runs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Predefined interactions between factors can be analyzed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30BDF6-4329-F115-4012-320E52D4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E9FE4-3199-FAF7-F39A-45157F073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9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82981A-BF12-7DA6-7712-75EA0FED9B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8627408"/>
      </p:ext>
    </p:extLst>
  </p:cSld>
  <p:clrMapOvr>
    <a:masterClrMapping/>
  </p:clrMapOvr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spAutoFit/>
      </a:bodyPr>
      <a:lstStyle>
        <a:defPPr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1316</Words>
  <Application>Microsoft Office PowerPoint</Application>
  <PresentationFormat>Custom</PresentationFormat>
  <Paragraphs>384</Paragraphs>
  <Slides>23</Slides>
  <Notes>11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Lucida Grande</vt:lpstr>
      <vt:lpstr>Verdana</vt:lpstr>
      <vt:lpstr>Wingdings</vt:lpstr>
      <vt:lpstr>TU Graz Standard</vt:lpstr>
      <vt:lpstr>Method of Hyperparameter Optimization of a Genetic Algorithm applied in Critical Scenario Generation for Autonomous Vehicles  Master‘s Thesis Presentation</vt:lpstr>
      <vt:lpstr>Introduction</vt:lpstr>
      <vt:lpstr>Research Questions</vt:lpstr>
      <vt:lpstr>Simulation Setup</vt:lpstr>
      <vt:lpstr>Genetic Algorithm [Holland 1975]</vt:lpstr>
      <vt:lpstr>Genetic Algorithm: Chromosome Action Sequence</vt:lpstr>
      <vt:lpstr>Genetic Algorithm: Crossover Operation</vt:lpstr>
      <vt:lpstr>Genetic Algorithm: Crossover Operation</vt:lpstr>
      <vt:lpstr>Hyperparameter Tuning</vt:lpstr>
      <vt:lpstr>Hyperparameter Tuning: Taguchi Method</vt:lpstr>
      <vt:lpstr>Hyperparameter Tuning: Comparison</vt:lpstr>
      <vt:lpstr>Evaluation</vt:lpstr>
      <vt:lpstr>Evaluation: Start Scenario Map</vt:lpstr>
      <vt:lpstr>Evaluation: Results</vt:lpstr>
      <vt:lpstr>Evaluation: Genetic Algorithm Comparison</vt:lpstr>
      <vt:lpstr>Critical Situation 1</vt:lpstr>
      <vt:lpstr>Critical Situation 2</vt:lpstr>
      <vt:lpstr>Critical Situation 3</vt:lpstr>
      <vt:lpstr>PowerPoint Presentation</vt:lpstr>
      <vt:lpstr>Bibliography</vt:lpstr>
      <vt:lpstr>Additional Slides - Behaviour Tree</vt:lpstr>
      <vt:lpstr>Additional Slides - Chromosome encodings</vt:lpstr>
      <vt:lpstr>Additional Slides – Taguchi Method Animation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Neutrale TU Graz-Standardpräsentation 16:9</dc:title>
  <dc:subject/>
  <dc:creator>cd@tugraz.at</dc:creator>
  <cp:keywords/>
  <dc:description/>
  <cp:lastModifiedBy>Sumann, Daniel AVL/AT</cp:lastModifiedBy>
  <cp:revision>166</cp:revision>
  <dcterms:created xsi:type="dcterms:W3CDTF">2015-08-27T14:41:22Z</dcterms:created>
  <dcterms:modified xsi:type="dcterms:W3CDTF">2024-03-04T14:03:13Z</dcterms:modified>
  <cp:category/>
</cp:coreProperties>
</file>

<file path=docProps/thumbnail.jpeg>
</file>